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4.xml" ContentType="application/vnd.openxmlformats-officedocument.presentationml.tags+xml"/>
  <Override PartName="/ppt/notesSlides/notesSlide36.xml" ContentType="application/vnd.openxmlformats-officedocument.presentationml.notesSlide+xml"/>
  <Override PartName="/ppt/tags/tag55.xml" ContentType="application/vnd.openxmlformats-officedocument.presentationml.tags+xml"/>
  <Override PartName="/ppt/notesSlides/notesSlide37.xml" ContentType="application/vnd.openxmlformats-officedocument.presentationml.notesSlide+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40.xml" ContentType="application/vnd.openxmlformats-officedocument.presentationml.notesSlide+xml"/>
  <Override PartName="/ppt/tags/tag6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notesSlides/notesSlide48.xml" ContentType="application/vnd.openxmlformats-officedocument.presentationml.notesSlide+xml"/>
  <Override PartName="/ppt/tags/tag72.xml" ContentType="application/vnd.openxmlformats-officedocument.presentationml.tags+xml"/>
  <Override PartName="/ppt/notesSlides/notesSlide49.xml" ContentType="application/vnd.openxmlformats-officedocument.presentationml.notesSlide+xml"/>
  <Override PartName="/ppt/tags/tag73.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notesSlides/notesSlide51.xml" ContentType="application/vnd.openxmlformats-officedocument.presentationml.notesSlide+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85.xml" ContentType="application/vnd.openxmlformats-officedocument.presentationml.tags+xml"/>
  <Override PartName="/ppt/notesSlides/notesSlide55.xml" ContentType="application/vnd.openxmlformats-officedocument.presentationml.notesSlide+xml"/>
  <Override PartName="/ppt/tags/tag86.xml" ContentType="application/vnd.openxmlformats-officedocument.presentationml.tags+xml"/>
  <Override PartName="/ppt/notesSlides/notesSlide56.xml" ContentType="application/vnd.openxmlformats-officedocument.presentationml.notesSlide+xml"/>
  <Override PartName="/ppt/tags/tag87.xml" ContentType="application/vnd.openxmlformats-officedocument.presentationml.tags+xml"/>
  <Override PartName="/ppt/notesSlides/notesSlide57.xml" ContentType="application/vnd.openxmlformats-officedocument.presentationml.notesSlide+xml"/>
  <Override PartName="/ppt/tags/tag88.xml" ContentType="application/vnd.openxmlformats-officedocument.presentationml.tags+xml"/>
  <Override PartName="/ppt/notesSlides/notesSlide5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9.xml" ContentType="application/vnd.openxmlformats-officedocument.presentationml.notesSlide+xml"/>
  <Override PartName="/ppt/tags/tag92.xml" ContentType="application/vnd.openxmlformats-officedocument.presentationml.tags+xml"/>
  <Override PartName="/ppt/notesSlides/notesSlide6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6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2.xml" ContentType="application/vnd.openxmlformats-officedocument.presentationml.notesSlide+xml"/>
  <Override PartName="/ppt/tags/tag102.xml" ContentType="application/vnd.openxmlformats-officedocument.presentationml.tags+xml"/>
  <Override PartName="/ppt/notesSlides/notesSlide6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6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7.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68.xml" ContentType="application/vnd.openxmlformats-officedocument.presentationml.notesSlide+xml"/>
  <Override PartName="/ppt/tags/tag127.xml" ContentType="application/vnd.openxmlformats-officedocument.presentationml.tags+xml"/>
  <Override PartName="/ppt/notesSlides/notesSlide6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7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1568" r:id="rId2"/>
    <p:sldId id="1563" r:id="rId3"/>
    <p:sldId id="1564" r:id="rId4"/>
    <p:sldId id="1566" r:id="rId5"/>
    <p:sldId id="1551" r:id="rId6"/>
    <p:sldId id="988" r:id="rId7"/>
    <p:sldId id="1554" r:id="rId8"/>
    <p:sldId id="1556" r:id="rId9"/>
    <p:sldId id="1366" r:id="rId10"/>
    <p:sldId id="989" r:id="rId11"/>
    <p:sldId id="1393" r:id="rId12"/>
    <p:sldId id="1394" r:id="rId13"/>
    <p:sldId id="1395" r:id="rId14"/>
    <p:sldId id="1397" r:id="rId15"/>
    <p:sldId id="1396" r:id="rId16"/>
    <p:sldId id="1398" r:id="rId17"/>
    <p:sldId id="1392" r:id="rId18"/>
    <p:sldId id="1367" r:id="rId19"/>
    <p:sldId id="1584" r:id="rId20"/>
    <p:sldId id="1585" r:id="rId21"/>
    <p:sldId id="1557" r:id="rId22"/>
    <p:sldId id="1399" r:id="rId23"/>
    <p:sldId id="970" r:id="rId24"/>
    <p:sldId id="971" r:id="rId25"/>
    <p:sldId id="1371" r:id="rId26"/>
    <p:sldId id="1617" r:id="rId27"/>
    <p:sldId id="990" r:id="rId28"/>
    <p:sldId id="1372" r:id="rId29"/>
    <p:sldId id="1389" r:id="rId30"/>
    <p:sldId id="1618" r:id="rId31"/>
    <p:sldId id="991" r:id="rId32"/>
    <p:sldId id="1382" r:id="rId33"/>
    <p:sldId id="1390" r:id="rId34"/>
    <p:sldId id="1619" r:id="rId35"/>
    <p:sldId id="1558" r:id="rId36"/>
    <p:sldId id="1570" r:id="rId37"/>
    <p:sldId id="972" r:id="rId38"/>
    <p:sldId id="1384" r:id="rId39"/>
    <p:sldId id="1385" r:id="rId40"/>
    <p:sldId id="1559" r:id="rId41"/>
    <p:sldId id="1388" r:id="rId42"/>
    <p:sldId id="1400" r:id="rId43"/>
    <p:sldId id="1571" r:id="rId44"/>
    <p:sldId id="993" r:id="rId45"/>
    <p:sldId id="1620" r:id="rId46"/>
    <p:sldId id="1586" r:id="rId47"/>
    <p:sldId id="1587" r:id="rId48"/>
    <p:sldId id="1588" r:id="rId49"/>
    <p:sldId id="1589" r:id="rId50"/>
    <p:sldId id="1590" r:id="rId51"/>
    <p:sldId id="1591" r:id="rId52"/>
    <p:sldId id="1597" r:id="rId53"/>
    <p:sldId id="1598" r:id="rId54"/>
    <p:sldId id="1592" r:id="rId55"/>
    <p:sldId id="1593" r:id="rId56"/>
    <p:sldId id="975" r:id="rId57"/>
    <p:sldId id="1062" r:id="rId58"/>
    <p:sldId id="1595" r:id="rId59"/>
    <p:sldId id="1596" r:id="rId60"/>
    <p:sldId id="1401" r:id="rId61"/>
    <p:sldId id="1594" r:id="rId62"/>
    <p:sldId id="1063" r:id="rId63"/>
    <p:sldId id="1561" r:id="rId64"/>
    <p:sldId id="996" r:id="rId65"/>
    <p:sldId id="995" r:id="rId66"/>
    <p:sldId id="1562" r:id="rId67"/>
    <p:sldId id="1003" r:id="rId68"/>
    <p:sldId id="1403" r:id="rId69"/>
    <p:sldId id="1404" r:id="rId70"/>
    <p:sldId id="1402" r:id="rId71"/>
    <p:sldId id="1070" r:id="rId72"/>
    <p:sldId id="1599" r:id="rId73"/>
    <p:sldId id="1072" r:id="rId74"/>
    <p:sldId id="1073" r:id="rId75"/>
    <p:sldId id="1074" r:id="rId76"/>
    <p:sldId id="1075" r:id="rId77"/>
    <p:sldId id="1572" r:id="rId78"/>
    <p:sldId id="1406" r:id="rId79"/>
    <p:sldId id="1407" r:id="rId80"/>
    <p:sldId id="1408" r:id="rId81"/>
    <p:sldId id="1623" r:id="rId82"/>
    <p:sldId id="1621" r:id="rId83"/>
    <p:sldId id="1624" r:id="rId84"/>
    <p:sldId id="1409" r:id="rId85"/>
    <p:sldId id="1625" r:id="rId86"/>
    <p:sldId id="1626" r:id="rId87"/>
    <p:sldId id="1410" r:id="rId88"/>
    <p:sldId id="1411" r:id="rId89"/>
    <p:sldId id="1573" r:id="rId90"/>
    <p:sldId id="1416" r:id="rId91"/>
    <p:sldId id="1417" r:id="rId92"/>
    <p:sldId id="1420" r:id="rId93"/>
    <p:sldId id="1421" r:id="rId94"/>
    <p:sldId id="1422" r:id="rId95"/>
    <p:sldId id="1423" r:id="rId96"/>
    <p:sldId id="1424" r:id="rId97"/>
    <p:sldId id="1600" r:id="rId98"/>
    <p:sldId id="1577" r:id="rId99"/>
    <p:sldId id="1428" r:id="rId100"/>
    <p:sldId id="1429" r:id="rId101"/>
    <p:sldId id="1454" r:id="rId102"/>
    <p:sldId id="1453" r:id="rId103"/>
    <p:sldId id="1455" r:id="rId104"/>
    <p:sldId id="1601" r:id="rId105"/>
    <p:sldId id="1602" r:id="rId106"/>
    <p:sldId id="1440" r:id="rId107"/>
    <p:sldId id="1441" r:id="rId108"/>
    <p:sldId id="1442" r:id="rId109"/>
    <p:sldId id="1443" r:id="rId110"/>
    <p:sldId id="1445" r:id="rId111"/>
    <p:sldId id="1446" r:id="rId112"/>
    <p:sldId id="1465" r:id="rId113"/>
    <p:sldId id="1574" r:id="rId114"/>
    <p:sldId id="1575" r:id="rId115"/>
    <p:sldId id="1576" r:id="rId116"/>
    <p:sldId id="1447" r:id="rId117"/>
    <p:sldId id="1448" r:id="rId118"/>
    <p:sldId id="1449" r:id="rId119"/>
    <p:sldId id="1450" r:id="rId120"/>
    <p:sldId id="1466" r:id="rId121"/>
    <p:sldId id="1451" r:id="rId122"/>
    <p:sldId id="1452" r:id="rId123"/>
    <p:sldId id="1457" r:id="rId124"/>
    <p:sldId id="1458" r:id="rId125"/>
    <p:sldId id="1461" r:id="rId126"/>
    <p:sldId id="1462" r:id="rId127"/>
    <p:sldId id="1578" r:id="rId128"/>
    <p:sldId id="1467" r:id="rId129"/>
    <p:sldId id="1468" r:id="rId130"/>
    <p:sldId id="1470" r:id="rId131"/>
    <p:sldId id="1603" r:id="rId132"/>
    <p:sldId id="1604" r:id="rId133"/>
    <p:sldId id="1605" r:id="rId134"/>
    <p:sldId id="1606" r:id="rId135"/>
    <p:sldId id="1471" r:id="rId136"/>
    <p:sldId id="1579" r:id="rId137"/>
    <p:sldId id="1472" r:id="rId138"/>
    <p:sldId id="1607" r:id="rId139"/>
    <p:sldId id="1608" r:id="rId140"/>
    <p:sldId id="1609" r:id="rId141"/>
    <p:sldId id="1610" r:id="rId142"/>
    <p:sldId id="1473" r:id="rId143"/>
    <p:sldId id="1474" r:id="rId144"/>
    <p:sldId id="1475" r:id="rId145"/>
    <p:sldId id="1476" r:id="rId146"/>
    <p:sldId id="1477" r:id="rId147"/>
    <p:sldId id="1478" r:id="rId148"/>
    <p:sldId id="1611" r:id="rId149"/>
    <p:sldId id="1612" r:id="rId150"/>
    <p:sldId id="1479" r:id="rId151"/>
    <p:sldId id="1581" r:id="rId152"/>
    <p:sldId id="1580" r:id="rId153"/>
    <p:sldId id="1480" r:id="rId154"/>
    <p:sldId id="1582" r:id="rId155"/>
    <p:sldId id="1583" r:id="rId156"/>
    <p:sldId id="1488" r:id="rId157"/>
    <p:sldId id="1614" r:id="rId158"/>
    <p:sldId id="1615" r:id="rId159"/>
    <p:sldId id="1616" r:id="rId160"/>
    <p:sldId id="1613" r:id="rId161"/>
    <p:sldId id="1489" r:id="rId162"/>
    <p:sldId id="1492" r:id="rId163"/>
    <p:sldId id="1493" r:id="rId164"/>
    <p:sldId id="1494" r:id="rId165"/>
    <p:sldId id="1495" r:id="rId166"/>
    <p:sldId id="1498" r:id="rId167"/>
    <p:sldId id="1499" r:id="rId168"/>
    <p:sldId id="1500" r:id="rId169"/>
    <p:sldId id="1501" r:id="rId170"/>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57"/>
    <p:restoredTop sz="53870" autoAdjust="0"/>
  </p:normalViewPr>
  <p:slideViewPr>
    <p:cSldViewPr snapToGrid="0" snapToObjects="1">
      <p:cViewPr varScale="1">
        <p:scale>
          <a:sx n="57" d="100"/>
          <a:sy n="57" d="100"/>
        </p:scale>
        <p:origin x="2000" y="160"/>
      </p:cViewPr>
      <p:guideLst>
        <p:guide orient="horz" pos="2160"/>
        <p:guide pos="3865"/>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1C0507E-52B7-485A-9F33-472670F8DE29}" type="doc">
      <dgm:prSet loTypeId="urn:microsoft.com/office/officeart/2005/8/layout/default#4" loCatId="list" qsTypeId="urn:microsoft.com/office/officeart/2005/8/quickstyle/simple1#4" qsCatId="simple" csTypeId="urn:microsoft.com/office/officeart/2005/8/colors/accent1_2#4" csCatId="accent1" phldr="1"/>
      <dgm:spPr/>
      <dgm:t>
        <a:bodyPr/>
        <a:lstStyle/>
        <a:p>
          <a:endParaRPr lang="zh-CN" altLang="en-US"/>
        </a:p>
      </dgm:t>
    </dgm:pt>
    <dgm:pt modelId="{621B6813-E8DF-4627-A2CA-CF8FAC4AF70B}">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福啊</a:t>
          </a:r>
        </a:p>
      </dgm:t>
    </dgm:pt>
    <dgm:pt modelId="{F9776B52-0F32-4AC6-8774-0B5092BF4635}" type="par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B51A03B7-D89B-44A7-965A-4F1BBB06195D}" type="sibTrans" cxnId="{66E3F652-893F-4C8C-A01B-30D0FE8A7F58}">
      <dgm:prSet/>
      <dgm:spPr/>
      <dgm:t>
        <a:bodyPr/>
        <a:lstStyle/>
        <a:p>
          <a:endParaRPr lang="zh-CN" altLang="en-US" sz="2400">
            <a:latin typeface="Microsoft YaHei" charset="-122"/>
            <a:ea typeface="Microsoft YaHei" charset="-122"/>
            <a:cs typeface="Microsoft YaHei" charset="-122"/>
          </a:endParaRPr>
        </a:p>
      </dgm:t>
    </dgm:pt>
    <dgm:pt modelId="{016C8B2F-FF01-4E94-B2A4-AFFFD96E1D40}">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F</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频发</a:t>
          </a:r>
        </a:p>
      </dgm:t>
    </dgm:pt>
    <dgm:pt modelId="{4DBC5B97-5412-4ACB-A829-3D0C01C81B9F}" type="par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27183D33-9C3B-4DCC-A139-F8F98C131689}" type="sibTrans" cxnId="{3BFE378D-B408-444B-B891-FA2E6D471040}">
      <dgm:prSet/>
      <dgm:spPr/>
      <dgm:t>
        <a:bodyPr/>
        <a:lstStyle/>
        <a:p>
          <a:endParaRPr lang="zh-CN" altLang="en-US" sz="2400">
            <a:latin typeface="Microsoft YaHei" charset="-122"/>
            <a:ea typeface="Microsoft YaHei" charset="-122"/>
            <a:cs typeface="Microsoft YaHei" charset="-122"/>
          </a:endParaRPr>
        </a:p>
      </dgm:t>
    </dgm:pt>
    <dgm:pt modelId="{493AE64F-5FA1-4733-9C7B-25B3C902D3E1}">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solidFill>
                <a:schemeClr val="tx1"/>
              </a:solidFill>
              <a:latin typeface="Microsoft YaHei" charset="-122"/>
              <a:ea typeface="Microsoft YaHei" charset="-122"/>
              <a:cs typeface="Microsoft YaHei" charset="-122"/>
            </a:rPr>
            <a:t>二进制</a:t>
          </a:r>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a:t>
          </a:r>
          <a:r>
            <a:rPr lang="en-US" altLang="zh-CN" sz="2400" dirty="0">
              <a:latin typeface="Microsoft YaHei" charset="-122"/>
              <a:ea typeface="Microsoft YaHei" charset="-122"/>
              <a:cs typeface="Microsoft YaHei" charset="-122"/>
            </a:rPr>
            <a:t>2</a:t>
          </a:r>
          <a:r>
            <a:rPr lang="en-US" altLang="zh-CN" sz="2400" dirty="0">
              <a:solidFill>
                <a:srgbClr val="FF0000"/>
              </a:solidFill>
              <a:latin typeface="Microsoft YaHei" charset="-122"/>
              <a:ea typeface="Microsoft YaHei" charset="-122"/>
              <a:cs typeface="Microsoft YaHei" charset="-122"/>
            </a:rPr>
            <a:t>P</a:t>
          </a:r>
          <a:r>
            <a:rPr lang="en-US" altLang="zh-CN" sz="2400" dirty="0">
              <a:latin typeface="Microsoft YaHei" charset="-122"/>
              <a:ea typeface="Microsoft YaHei" charset="-122"/>
              <a:cs typeface="Microsoft YaHei" charset="-122"/>
            </a:rPr>
            <a:t>SK</a:t>
          </a:r>
          <a:r>
            <a:rPr lang="zh-CN" altLang="en-US" sz="2400" dirty="0">
              <a:latin typeface="Microsoft YaHei" charset="-122"/>
              <a:ea typeface="Microsoft YaHei" charset="-122"/>
              <a:cs typeface="Microsoft YaHei" charset="-122"/>
            </a:rPr>
            <a:t>）</a:t>
          </a:r>
        </a:p>
        <a:p>
          <a:r>
            <a:rPr lang="zh-CN" altLang="en-US" sz="2400" dirty="0">
              <a:latin typeface="Microsoft YaHei" charset="-122"/>
              <a:ea typeface="Microsoft YaHei" charset="-122"/>
              <a:cs typeface="Microsoft YaHei" charset="-122"/>
            </a:rPr>
            <a:t>相皮</a:t>
          </a:r>
        </a:p>
      </dgm:t>
    </dgm:pt>
    <dgm:pt modelId="{F44A2239-62AA-4B3A-8A02-F6922107BB48}" type="par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598BA765-D45C-481C-805E-43088B589900}" type="sibTrans" cxnId="{3CA54449-2087-482D-B724-05AB0509DA7F}">
      <dgm:prSet/>
      <dgm:spPr/>
      <dgm:t>
        <a:bodyPr/>
        <a:lstStyle/>
        <a:p>
          <a:endParaRPr lang="zh-CN" altLang="en-US" sz="2400">
            <a:latin typeface="Microsoft YaHei" charset="-122"/>
            <a:ea typeface="Microsoft YaHei" charset="-122"/>
            <a:cs typeface="Microsoft YaHei" charset="-122"/>
          </a:endParaRPr>
        </a:p>
      </dgm:t>
    </dgm:pt>
    <dgm:pt modelId="{1C042F3F-624D-45B6-AD83-96758043382D}" type="pres">
      <dgm:prSet presAssocID="{01C0507E-52B7-485A-9F33-472670F8DE29}" presName="diagram" presStyleCnt="0">
        <dgm:presLayoutVars>
          <dgm:dir/>
          <dgm:resizeHandles val="exact"/>
        </dgm:presLayoutVars>
      </dgm:prSet>
      <dgm:spPr/>
    </dgm:pt>
    <dgm:pt modelId="{B28BC1E2-61AC-4EB0-93F6-47DDE864CC54}" type="pres">
      <dgm:prSet presAssocID="{621B6813-E8DF-4627-A2CA-CF8FAC4AF70B}" presName="node" presStyleLbl="node1" presStyleIdx="0" presStyleCnt="3">
        <dgm:presLayoutVars>
          <dgm:bulletEnabled val="1"/>
        </dgm:presLayoutVars>
      </dgm:prSet>
      <dgm:spPr/>
    </dgm:pt>
    <dgm:pt modelId="{E6000DE2-A308-4CEB-8411-607F241F8B7F}" type="pres">
      <dgm:prSet presAssocID="{B51A03B7-D89B-44A7-965A-4F1BBB06195D}" presName="sibTrans" presStyleCnt="0"/>
      <dgm:spPr/>
    </dgm:pt>
    <dgm:pt modelId="{BC30CFD5-8128-4795-8873-1A651F5C7292}" type="pres">
      <dgm:prSet presAssocID="{016C8B2F-FF01-4E94-B2A4-AFFFD96E1D40}" presName="node" presStyleLbl="node1" presStyleIdx="1" presStyleCnt="3">
        <dgm:presLayoutVars>
          <dgm:bulletEnabled val="1"/>
        </dgm:presLayoutVars>
      </dgm:prSet>
      <dgm:spPr/>
    </dgm:pt>
    <dgm:pt modelId="{AB39D82C-CCBD-43AA-8A3B-BD3997F98295}" type="pres">
      <dgm:prSet presAssocID="{27183D33-9C3B-4DCC-A139-F8F98C131689}" presName="sibTrans" presStyleCnt="0"/>
      <dgm:spPr/>
    </dgm:pt>
    <dgm:pt modelId="{42FC898A-BD7E-45FA-9D04-C99F0D3B0104}" type="pres">
      <dgm:prSet presAssocID="{493AE64F-5FA1-4733-9C7B-25B3C902D3E1}" presName="node" presStyleLbl="node1" presStyleIdx="2" presStyleCnt="3">
        <dgm:presLayoutVars>
          <dgm:bulletEnabled val="1"/>
        </dgm:presLayoutVars>
      </dgm:prSet>
      <dgm:spPr/>
    </dgm:pt>
  </dgm:ptLst>
  <dgm:cxnLst>
    <dgm:cxn modelId="{23DCB904-98C5-45BE-AFEA-6F59501E006B}" type="presOf" srcId="{493AE64F-5FA1-4733-9C7B-25B3C902D3E1}" destId="{42FC898A-BD7E-45FA-9D04-C99F0D3B0104}" srcOrd="0" destOrd="0" presId="urn:microsoft.com/office/officeart/2005/8/layout/default#4"/>
    <dgm:cxn modelId="{3CA54449-2087-482D-B724-05AB0509DA7F}" srcId="{01C0507E-52B7-485A-9F33-472670F8DE29}" destId="{493AE64F-5FA1-4733-9C7B-25B3C902D3E1}" srcOrd="2" destOrd="0" parTransId="{F44A2239-62AA-4B3A-8A02-F6922107BB48}" sibTransId="{598BA765-D45C-481C-805E-43088B589900}"/>
    <dgm:cxn modelId="{66E3F652-893F-4C8C-A01B-30D0FE8A7F58}" srcId="{01C0507E-52B7-485A-9F33-472670F8DE29}" destId="{621B6813-E8DF-4627-A2CA-CF8FAC4AF70B}" srcOrd="0" destOrd="0" parTransId="{F9776B52-0F32-4AC6-8774-0B5092BF4635}" sibTransId="{B51A03B7-D89B-44A7-965A-4F1BBB06195D}"/>
    <dgm:cxn modelId="{3BFE378D-B408-444B-B891-FA2E6D471040}" srcId="{01C0507E-52B7-485A-9F33-472670F8DE29}" destId="{016C8B2F-FF01-4E94-B2A4-AFFFD96E1D40}" srcOrd="1" destOrd="0" parTransId="{4DBC5B97-5412-4ACB-A829-3D0C01C81B9F}" sibTransId="{27183D33-9C3B-4DCC-A139-F8F98C131689}"/>
    <dgm:cxn modelId="{46071F94-0CC5-4FC5-B830-0F0D2502A60B}" type="presOf" srcId="{01C0507E-52B7-485A-9F33-472670F8DE29}" destId="{1C042F3F-624D-45B6-AD83-96758043382D}" srcOrd="0" destOrd="0" presId="urn:microsoft.com/office/officeart/2005/8/layout/default#4"/>
    <dgm:cxn modelId="{43EEA0EF-65FD-400D-8D6C-05664A70B53B}" type="presOf" srcId="{621B6813-E8DF-4627-A2CA-CF8FAC4AF70B}" destId="{B28BC1E2-61AC-4EB0-93F6-47DDE864CC54}" srcOrd="0" destOrd="0" presId="urn:microsoft.com/office/officeart/2005/8/layout/default#4"/>
    <dgm:cxn modelId="{BEDA97F4-75F9-4DF0-B908-2E71CBDC6AA3}" type="presOf" srcId="{016C8B2F-FF01-4E94-B2A4-AFFFD96E1D40}" destId="{BC30CFD5-8128-4795-8873-1A651F5C7292}" srcOrd="0" destOrd="0" presId="urn:microsoft.com/office/officeart/2005/8/layout/default#4"/>
    <dgm:cxn modelId="{50421D4F-ADE3-4CA0-8945-AB16F87CD51E}" type="presParOf" srcId="{1C042F3F-624D-45B6-AD83-96758043382D}" destId="{B28BC1E2-61AC-4EB0-93F6-47DDE864CC54}" srcOrd="0" destOrd="0" presId="urn:microsoft.com/office/officeart/2005/8/layout/default#4"/>
    <dgm:cxn modelId="{75D1D21F-0ED9-4FBC-8E3E-A1EC4E7F8D50}" type="presParOf" srcId="{1C042F3F-624D-45B6-AD83-96758043382D}" destId="{E6000DE2-A308-4CEB-8411-607F241F8B7F}" srcOrd="1" destOrd="0" presId="urn:microsoft.com/office/officeart/2005/8/layout/default#4"/>
    <dgm:cxn modelId="{52FC7505-3D91-4CA7-8704-28895B4FF655}" type="presParOf" srcId="{1C042F3F-624D-45B6-AD83-96758043382D}" destId="{BC30CFD5-8128-4795-8873-1A651F5C7292}" srcOrd="2" destOrd="0" presId="urn:microsoft.com/office/officeart/2005/8/layout/default#4"/>
    <dgm:cxn modelId="{53B20A0C-C6F4-447B-BD93-12FBD4F682C3}" type="presParOf" srcId="{1C042F3F-624D-45B6-AD83-96758043382D}" destId="{AB39D82C-CCBD-43AA-8A3B-BD3997F98295}" srcOrd="3" destOrd="0" presId="urn:microsoft.com/office/officeart/2005/8/layout/default#4"/>
    <dgm:cxn modelId="{58DC5AE9-C931-4A41-B139-7A4D139297EC}" type="presParOf" srcId="{1C042F3F-624D-45B6-AD83-96758043382D}" destId="{42FC898A-BD7E-45FA-9D04-C99F0D3B0104}" srcOrd="4" destOrd="0" presId="urn:microsoft.com/office/officeart/2005/8/layout/defaul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BC1E2-61AC-4EB0-93F6-47DDE864CC54}">
      <dsp:nvSpPr>
        <dsp:cNvPr id="0" name=""/>
        <dsp:cNvSpPr/>
      </dsp:nvSpPr>
      <dsp:spPr>
        <a:xfrm>
          <a:off x="0"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幅</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A</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福啊</a:t>
          </a:r>
        </a:p>
      </dsp:txBody>
      <dsp:txXfrm>
        <a:off x="0" y="647379"/>
        <a:ext cx="2720901" cy="1632540"/>
      </dsp:txXfrm>
    </dsp:sp>
    <dsp:sp modelId="{BC30CFD5-8128-4795-8873-1A651F5C7292}">
      <dsp:nvSpPr>
        <dsp:cNvPr id="0" name=""/>
        <dsp:cNvSpPr/>
      </dsp:nvSpPr>
      <dsp:spPr>
        <a:xfrm>
          <a:off x="2992991"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频</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F</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频发</a:t>
          </a:r>
        </a:p>
      </dsp:txBody>
      <dsp:txXfrm>
        <a:off x="2992991" y="647379"/>
        <a:ext cx="2720901" cy="1632540"/>
      </dsp:txXfrm>
    </dsp:sp>
    <dsp:sp modelId="{42FC898A-BD7E-45FA-9D04-C99F0D3B0104}">
      <dsp:nvSpPr>
        <dsp:cNvPr id="0" name=""/>
        <dsp:cNvSpPr/>
      </dsp:nvSpPr>
      <dsp:spPr>
        <a:xfrm>
          <a:off x="5985982" y="647379"/>
          <a:ext cx="2720901" cy="163254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二进制</a:t>
          </a:r>
          <a:r>
            <a:rPr lang="zh-CN" altLang="en-US" sz="2400" kern="1200" dirty="0">
              <a:solidFill>
                <a:srgbClr val="FF0000"/>
              </a:solidFill>
              <a:latin typeface="Microsoft YaHei" charset="-122"/>
              <a:ea typeface="Microsoft YaHei" charset="-122"/>
              <a:cs typeface="Microsoft YaHei" charset="-122"/>
            </a:rPr>
            <a:t>相</a:t>
          </a:r>
          <a:r>
            <a:rPr lang="zh-CN" altLang="en-US" sz="2400" kern="1200" dirty="0">
              <a:latin typeface="Microsoft YaHei" charset="-122"/>
              <a:ea typeface="Microsoft YaHei" charset="-122"/>
              <a:cs typeface="Microsoft YaHei" charset="-122"/>
            </a:rPr>
            <a:t>移键控（</a:t>
          </a:r>
          <a:r>
            <a:rPr lang="en-US" altLang="zh-CN" sz="2400" kern="1200" dirty="0">
              <a:latin typeface="Microsoft YaHei" charset="-122"/>
              <a:ea typeface="Microsoft YaHei" charset="-122"/>
              <a:cs typeface="Microsoft YaHei" charset="-122"/>
            </a:rPr>
            <a:t>2</a:t>
          </a:r>
          <a:r>
            <a:rPr lang="en-US" altLang="zh-CN" sz="2400" kern="1200" dirty="0">
              <a:solidFill>
                <a:srgbClr val="FF0000"/>
              </a:solidFill>
              <a:latin typeface="Microsoft YaHei" charset="-122"/>
              <a:ea typeface="Microsoft YaHei" charset="-122"/>
              <a:cs typeface="Microsoft YaHei" charset="-122"/>
            </a:rPr>
            <a:t>P</a:t>
          </a:r>
          <a:r>
            <a:rPr lang="en-US" altLang="zh-CN" sz="2400" kern="1200" dirty="0">
              <a:latin typeface="Microsoft YaHei" charset="-122"/>
              <a:ea typeface="Microsoft YaHei" charset="-122"/>
              <a:cs typeface="Microsoft YaHei" charset="-122"/>
            </a:rPr>
            <a:t>SK</a:t>
          </a:r>
          <a:r>
            <a:rPr lang="zh-CN" altLang="en-US" sz="2400" kern="1200" dirty="0">
              <a:latin typeface="Microsoft YaHei" charset="-122"/>
              <a:ea typeface="Microsoft YaHei" charset="-122"/>
              <a:cs typeface="Microsoft YaHei" charset="-122"/>
            </a:rPr>
            <a:t>）</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相皮</a:t>
          </a:r>
        </a:p>
      </dsp:txBody>
      <dsp:txXfrm>
        <a:off x="5985982" y="647379"/>
        <a:ext cx="2720901" cy="16325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98435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胖瘦不一样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521274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位置不一样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72391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icrosoft YaHei" charset="-122"/>
                <a:ea typeface="Microsoft YaHei" charset="-122"/>
                <a:cs typeface="Microsoft YaHei" charset="-122"/>
              </a:rPr>
              <a:t>特定的时刻在它循环中的位置：一种它是否在波峰、波谷或它们之间的某点的标度。</a:t>
            </a:r>
            <a:endParaRPr kumimoji="1" lang="en-US" altLang="zh-CN" dirty="0"/>
          </a:p>
          <a:p>
            <a:r>
              <a:rPr kumimoji="1" lang="zh-CN" altLang="en-US" dirty="0"/>
              <a:t>位置不一样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7983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836554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amplitude-shift keying; ASK</a:t>
            </a:r>
          </a:p>
          <a:p>
            <a:r>
              <a:rPr lang="en-US" altLang="zh-CN" sz="1200" b="0" i="0" u="none" strike="noStrike" kern="1200" dirty="0">
                <a:solidFill>
                  <a:schemeClr val="tx1"/>
                </a:solidFill>
                <a:effectLst/>
                <a:latin typeface="+mn-lt"/>
                <a:ea typeface="+mn-ea"/>
                <a:cs typeface="+mn-cs"/>
              </a:rPr>
              <a:t>Frequency-shift keying;</a:t>
            </a:r>
            <a:r>
              <a:rPr lang="en-US" altLang="zh-CN" sz="1200" dirty="0">
                <a:latin typeface="Microsoft YaHei" charset="-122"/>
                <a:ea typeface="Microsoft YaHei" charset="-122"/>
                <a:cs typeface="Microsoft YaHei" charset="-122"/>
                <a:sym typeface="+mn-ea"/>
              </a:rPr>
              <a:t> FSK</a:t>
            </a:r>
          </a:p>
          <a:p>
            <a:r>
              <a:rPr lang="en-US" altLang="zh-CN" dirty="0"/>
              <a:t>Phase</a:t>
            </a:r>
            <a:r>
              <a:rPr lang="en-US" altLang="zh-CN" baseline="0" dirty="0"/>
              <a:t>-</a:t>
            </a:r>
            <a:r>
              <a:rPr lang="en-US" altLang="zh-CN" dirty="0"/>
              <a:t>shift keying;</a:t>
            </a:r>
            <a:r>
              <a:rPr lang="en-US" altLang="zh-CN" sz="1200" dirty="0">
                <a:latin typeface="Microsoft YaHei" charset="-122"/>
                <a:ea typeface="Microsoft YaHei" charset="-122"/>
                <a:cs typeface="Microsoft YaHei" charset="-122"/>
                <a:sym typeface="+mn-ea"/>
              </a:rPr>
              <a:t> PSK</a:t>
            </a:r>
            <a:endParaRPr lang="en-US" altLang="zh-CN" dirty="0"/>
          </a:p>
          <a:p>
            <a:endParaRPr lang="en-US" altLang="zh-CN" sz="1200" dirty="0">
              <a:latin typeface="Microsoft YaHei" charset="-122"/>
              <a:ea typeface="Microsoft YaHei" charset="-122"/>
              <a:cs typeface="Microsoft YaHei" charset="-122"/>
            </a:endParaRPr>
          </a:p>
          <a:p>
            <a:r>
              <a:rPr lang="zh-CN" altLang="en-US" sz="1200" dirty="0">
                <a:latin typeface="Microsoft YaHei" charset="-122"/>
                <a:ea typeface="Microsoft YaHei" charset="-122"/>
                <a:cs typeface="Microsoft YaHei" charset="-122"/>
              </a:rPr>
              <a:t>幅移键控、</a:t>
            </a:r>
            <a:r>
              <a:rPr lang="zh-CN" altLang="en-US" sz="1200" dirty="0">
                <a:latin typeface="Microsoft YaHei" charset="-122"/>
                <a:ea typeface="Microsoft YaHei" charset="-122"/>
                <a:cs typeface="Microsoft YaHei" charset="-122"/>
                <a:sym typeface="+mn-ea"/>
              </a:rPr>
              <a:t>频移键控、相移键控又具体应用在不同进制中，但是最常用的是二进制</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5445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87815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503247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73681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01497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7071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84031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相当于选择两个不同频率的载波</a:t>
            </a:r>
            <a:r>
              <a:rPr kumimoji="1" lang="en-US" altLang="zh-CN" dirty="0"/>
              <a:t>~f1</a:t>
            </a:r>
            <a:r>
              <a:rPr kumimoji="1" lang="zh-CN" altLang="en-US" dirty="0"/>
              <a:t>和</a:t>
            </a:r>
            <a:r>
              <a:rPr kumimoji="1" lang="en-US" altLang="zh-CN" dirty="0"/>
              <a:t>f2~</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799712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86023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28342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5621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频带利用率：一个码元，可以表示多个数字基带信号；</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820000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频带利用率：一个码元，可以表示多个数字基带信号；</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558800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虽然是基本方式，但是每个码元只能传出</a:t>
            </a:r>
            <a:r>
              <a:rPr kumimoji="1" lang="en-US" altLang="zh-CN" dirty="0"/>
              <a:t>1</a:t>
            </a:r>
            <a:r>
              <a:rPr kumimoji="1" lang="zh-CN" altLang="en-US" dirty="0"/>
              <a:t>位信息。</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024523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码元：</a:t>
            </a:r>
            <a:r>
              <a:rPr kumimoji="1" lang="en-US" altLang="zh-CN" dirty="0"/>
              <a:t>2</a:t>
            </a:r>
            <a:r>
              <a:rPr kumimoji="1" lang="zh-CN" altLang="en-US" dirty="0"/>
              <a:t>的</a:t>
            </a:r>
            <a:r>
              <a:rPr kumimoji="1" lang="en-US" altLang="zh-CN" dirty="0"/>
              <a:t>1</a:t>
            </a:r>
            <a:r>
              <a:rPr kumimoji="1" lang="zh-CN" altLang="en-US" dirty="0"/>
              <a:t>次方</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0144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69870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charset="-122"/>
                <a:ea typeface="Microsoft YaHei" charset="-122"/>
                <a:cs typeface="Microsoft YaHei" charset="-122"/>
              </a:rPr>
              <a:t>码元传输速率单位时间内数字通信系统所传输的码元个数。 </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061921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虽然是基本方式，但是每个码元只能传出</a:t>
            </a:r>
            <a:r>
              <a:rPr kumimoji="1" lang="en-US" altLang="zh-CN" dirty="0"/>
              <a:t>1</a:t>
            </a:r>
            <a:r>
              <a:rPr kumimoji="1" lang="zh-CN" altLang="en-US" dirty="0"/>
              <a:t>位信息。</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588399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2930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数据终端设备：计算机；</a:t>
            </a:r>
            <a:endParaRPr kumimoji="1" lang="en-US" altLang="zh-CN" dirty="0"/>
          </a:p>
          <a:p>
            <a:r>
              <a:rPr kumimoji="1" lang="zh-CN" altLang="en-US" dirty="0"/>
              <a:t>数据通信设备：调制解调器</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9426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79281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水晶头</a:t>
            </a:r>
            <a:r>
              <a:rPr lang="en-US" altLang="zh-CN" dirty="0"/>
              <a:t>8</a:t>
            </a:r>
            <a:r>
              <a:rPr lang="zh-CN" altLang="en-US" dirty="0"/>
              <a:t>角线</a:t>
            </a:r>
            <a:r>
              <a:rPr lang="en-US" altLang="zh-CN" dirty="0"/>
              <a:t>~</a:t>
            </a:r>
            <a:r>
              <a:rPr lang="zh-CN" altLang="en-US" dirty="0"/>
              <a:t>引脚数目</a:t>
            </a:r>
            <a:r>
              <a:rPr lang="en-US" altLang="zh-CN" dirty="0"/>
              <a:t>~</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信道上，电压范围。某网络用</a:t>
            </a:r>
            <a:r>
              <a:rPr lang="en-US" altLang="zh-CN" dirty="0"/>
              <a:t>10</a:t>
            </a:r>
            <a:r>
              <a:rPr lang="zh-CN" altLang="en-US" dirty="0"/>
              <a:t>负</a:t>
            </a:r>
            <a:r>
              <a:rPr lang="en-US" altLang="zh-CN" dirty="0"/>
              <a:t>-15</a:t>
            </a:r>
            <a:r>
              <a:rPr lang="zh-CN" altLang="en-US" dirty="0"/>
              <a:t>负表示</a:t>
            </a:r>
            <a:r>
              <a:rPr lang="en-US" altLang="zh-CN" dirty="0"/>
              <a:t>1.</a:t>
            </a:r>
            <a:r>
              <a:rPr lang="zh-CN" altLang="en-US" dirty="0"/>
              <a:t>用负</a:t>
            </a:r>
            <a:r>
              <a:rPr lang="en-US" altLang="zh-CN" dirty="0"/>
              <a:t>10</a:t>
            </a:r>
            <a:r>
              <a:rPr lang="zh-CN" altLang="en-US" dirty="0"/>
              <a:t>负到付</a:t>
            </a:r>
            <a:r>
              <a:rPr lang="en-US" altLang="zh-CN" dirty="0"/>
              <a:t>15</a:t>
            </a:r>
            <a:r>
              <a:rPr lang="zh-CN" altLang="en-US" dirty="0"/>
              <a:t>付表示</a:t>
            </a:r>
            <a:r>
              <a:rPr lang="en-US" altLang="zh-CN" dirty="0"/>
              <a:t>1</a:t>
            </a:r>
            <a:endParaRPr lang="zh-CN" altLang="en-US" dirty="0"/>
          </a:p>
        </p:txBody>
      </p:sp>
    </p:spTree>
    <p:extLst>
      <p:ext uri="{BB962C8B-B14F-4D97-AF65-F5344CB8AC3E}">
        <p14:creationId xmlns:p14="http://schemas.microsoft.com/office/powerpoint/2010/main" val="147399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数据信号线、控制信号线、定时信号线</a:t>
            </a:r>
          </a:p>
        </p:txBody>
      </p:sp>
    </p:spTree>
    <p:extLst>
      <p:ext uri="{BB962C8B-B14F-4D97-AF65-F5344CB8AC3E}">
        <p14:creationId xmlns:p14="http://schemas.microsoft.com/office/powerpoint/2010/main" val="997725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时序规程</a:t>
            </a:r>
          </a:p>
        </p:txBody>
      </p:sp>
    </p:spTree>
    <p:extLst>
      <p:ext uri="{BB962C8B-B14F-4D97-AF65-F5344CB8AC3E}">
        <p14:creationId xmlns:p14="http://schemas.microsoft.com/office/powerpoint/2010/main" val="52394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随着智能手机，平板电脑等等移动设备越来越普及，人们对于无线通信和移动通信的需求变得越来越迫切。无线通信使得人们可以摆脱有线通信的束缚，不受地点、时间的约束。</a:t>
            </a:r>
            <a:endParaRPr lang="en-US" altLang="zh-CN" dirty="0"/>
          </a:p>
          <a:p>
            <a:r>
              <a:rPr lang="zh-CN" altLang="en-US" dirty="0"/>
              <a:t>所以无线通信在家庭，办公室，学校，公共场所应用越来越广泛。</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77</a:t>
            </a:fld>
            <a:endParaRPr lang="zh-CN" altLang="en-US"/>
          </a:p>
        </p:txBody>
      </p:sp>
    </p:spTree>
    <p:extLst>
      <p:ext uri="{BB962C8B-B14F-4D97-AF65-F5344CB8AC3E}">
        <p14:creationId xmlns:p14="http://schemas.microsoft.com/office/powerpoint/2010/main" val="99532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59356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059085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无线主机：运行应用程序的端系统设备（手机或电脑）</a:t>
            </a:r>
          </a:p>
          <a:p>
            <a:r>
              <a:rPr lang="zh-CN" altLang="en-US" dirty="0"/>
              <a:t>无线链路：电磁波。</a:t>
            </a:r>
            <a:endParaRPr lang="en-US" altLang="zh-CN" dirty="0"/>
          </a:p>
          <a:p>
            <a:r>
              <a:rPr lang="zh-CN" altLang="en-US" dirty="0"/>
              <a:t>基站：无线网络基础设施的一个关键部分。接收主机发送的数据，发送主机发送的设备。</a:t>
            </a:r>
            <a:endParaRPr lang="en-US" altLang="zh-CN" dirty="0"/>
          </a:p>
          <a:p>
            <a:r>
              <a:rPr lang="zh-CN" altLang="en-US" dirty="0"/>
              <a:t>       中继</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1684522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无线主机：运行应用程序的端系统设备（手机或电脑）</a:t>
            </a:r>
          </a:p>
          <a:p>
            <a:r>
              <a:rPr lang="zh-CN" altLang="en-US" dirty="0"/>
              <a:t>无线链路：电磁波。</a:t>
            </a:r>
            <a:endParaRPr lang="en-US" altLang="zh-CN" dirty="0"/>
          </a:p>
          <a:p>
            <a:r>
              <a:rPr lang="zh-CN" altLang="en-US" dirty="0"/>
              <a:t>基站：无线网络基础设施的一个关键部分。接收主机发送的数据，发送主机发送的设备。</a:t>
            </a:r>
            <a:endParaRPr lang="en-US" altLang="zh-CN" dirty="0"/>
          </a:p>
          <a:p>
            <a:r>
              <a:rPr lang="zh-CN" altLang="en-US" dirty="0"/>
              <a:t>       中继</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4286623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无线主机：运行应用程序的端系统设备（手机或电脑）</a:t>
            </a:r>
          </a:p>
          <a:p>
            <a:r>
              <a:rPr lang="zh-CN" altLang="en-US" dirty="0"/>
              <a:t>无线链路：电磁波。</a:t>
            </a:r>
            <a:endParaRPr lang="en-US" altLang="zh-CN" dirty="0"/>
          </a:p>
          <a:p>
            <a:r>
              <a:rPr lang="zh-CN" altLang="en-US" dirty="0"/>
              <a:t>基站：无线网络基础设施的一个关键部分。接收主机发送的数据，发送主机发送的设备。</a:t>
            </a:r>
            <a:endParaRPr lang="en-US" altLang="zh-CN" dirty="0"/>
          </a:p>
          <a:p>
            <a:r>
              <a:rPr lang="zh-CN" altLang="en-US" dirty="0"/>
              <a:t>       中继</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182701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无线主机：运行应用程序的端系统设备（手机或电脑）</a:t>
            </a:r>
          </a:p>
          <a:p>
            <a:r>
              <a:rPr lang="zh-CN" altLang="en-US" dirty="0"/>
              <a:t>无线链路：电磁波。</a:t>
            </a:r>
            <a:endParaRPr lang="en-US" altLang="zh-CN" dirty="0"/>
          </a:p>
          <a:p>
            <a:r>
              <a:rPr lang="zh-CN" altLang="en-US" dirty="0"/>
              <a:t>基站：无线网络基础设施的一个关键部分。接收主机发送的数据，发送主机发送的设备。</a:t>
            </a:r>
            <a:endParaRPr lang="en-US" altLang="zh-CN" dirty="0"/>
          </a:p>
          <a:p>
            <a:r>
              <a:rPr lang="zh-CN" altLang="en-US" dirty="0"/>
              <a:t>       中继</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2996417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无线主机：运行应用程序的端系统设备</a:t>
            </a:r>
          </a:p>
          <a:p>
            <a:r>
              <a:rPr lang="zh-CN" altLang="en-US"/>
              <a:t>无线链路：主机通过一个无线通信链路连接到一个基站或者另一台无线主机。</a:t>
            </a:r>
          </a:p>
          <a:p>
            <a:r>
              <a:rPr lang="zh-CN" altLang="en-US"/>
              <a:t>基站：无线网络基础设施的一个关键部分。负责向与之相关联的无线主机发送数据和接收主机发送的数据。</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1548637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无线主机：运行应用程序的端系统设备</a:t>
            </a:r>
          </a:p>
          <a:p>
            <a:r>
              <a:rPr lang="zh-CN" altLang="en-US"/>
              <a:t>无线链路：主机通过一个无线通信链路连接到一个基站或者另一台无线主机。</a:t>
            </a:r>
          </a:p>
          <a:p>
            <a:r>
              <a:rPr lang="zh-CN" altLang="en-US"/>
              <a:t>基站：无线网络基础设施的一个关键部分。负责向与之相关联的无线主机发送数据和接收主机发送的数据。</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2378430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无线主机：运行应用程序的端系统设备</a:t>
            </a:r>
          </a:p>
          <a:p>
            <a:r>
              <a:rPr lang="zh-CN" altLang="en-US"/>
              <a:t>无线链路：主机通过一个无线通信链路连接到一个基站或者另一台无线主机。</a:t>
            </a:r>
          </a:p>
          <a:p>
            <a:r>
              <a:rPr lang="zh-CN" altLang="en-US"/>
              <a:t>基站：无线网络基础设施的一个关键部分。负责向与之相关联的无线主机发送数据和接收主机发送的数据。</a:t>
            </a:r>
          </a:p>
          <a:p>
            <a:r>
              <a:rPr lang="zh-CN" altLang="en-US" dirty="0">
                <a:latin typeface="手札体-简粗体" panose="03000700000000000000" pitchFamily="66" charset="-122"/>
                <a:ea typeface="手札体-简粗体" panose="03000700000000000000" pitchFamily="66" charset="-122"/>
                <a:sym typeface="+mn-ea"/>
              </a:rPr>
              <a:t>网络基础设施</a:t>
            </a:r>
            <a:r>
              <a:rPr lang="en-US" altLang="zh-CN" dirty="0">
                <a:latin typeface="手札体-简粗体" panose="03000700000000000000" pitchFamily="66" charset="-122"/>
                <a:ea typeface="手札体-简粗体" panose="03000700000000000000" pitchFamily="66" charset="-122"/>
                <a:sym typeface="+mn-ea"/>
              </a:rPr>
              <a:t>:</a:t>
            </a:r>
            <a:r>
              <a:rPr lang="zh-CN" altLang="en-US" dirty="0">
                <a:latin typeface="手札体-简粗体" panose="03000700000000000000" pitchFamily="66" charset="-122"/>
                <a:ea typeface="手札体-简粗体" panose="03000700000000000000" pitchFamily="66" charset="-122"/>
                <a:sym typeface="+mn-ea"/>
              </a:rPr>
              <a:t>通常指大规模有线网络。</a:t>
            </a:r>
          </a:p>
        </p:txBody>
      </p:sp>
    </p:spTree>
    <p:extLst>
      <p:ext uri="{BB962C8B-B14F-4D97-AF65-F5344CB8AC3E}">
        <p14:creationId xmlns:p14="http://schemas.microsoft.com/office/powerpoint/2010/main" val="115295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18728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无线链路区别与有线链路的地方。</a:t>
            </a:r>
            <a:endParaRPr kumimoji="1" lang="en-US" altLang="zh-CN" dirty="0"/>
          </a:p>
          <a:p>
            <a:r>
              <a:rPr kumimoji="1" lang="zh-CN" altLang="en-US" dirty="0"/>
              <a:t>电磁波在穿透物体的时候强度会减弱。</a:t>
            </a:r>
            <a:endParaRPr kumimoji="1" lang="en-US" altLang="zh-CN" dirty="0"/>
          </a:p>
          <a:p>
            <a:r>
              <a:rPr kumimoji="1" lang="zh-CN" altLang="en-US" dirty="0"/>
              <a:t>干扰：</a:t>
            </a:r>
            <a:r>
              <a:rPr kumimoji="1" lang="en-US" altLang="zh-CN" dirty="0" err="1"/>
              <a:t>WiFi</a:t>
            </a:r>
            <a:r>
              <a:rPr kumimoji="1" lang="zh-CN" altLang="en-US" dirty="0"/>
              <a:t>和</a:t>
            </a:r>
            <a:r>
              <a:rPr kumimoji="1" lang="en-US" altLang="zh-CN" dirty="0"/>
              <a:t>2.4Ghz</a:t>
            </a:r>
            <a:r>
              <a:rPr kumimoji="1" lang="zh-CN" altLang="en-US" dirty="0"/>
              <a:t>频段一样，会相互干扰</a:t>
            </a:r>
            <a:endParaRPr kumimoji="1" lang="en-US" altLang="zh-CN" dirty="0"/>
          </a:p>
          <a:p>
            <a:r>
              <a:rPr lang="zh-CN" altLang="en-US" sz="1200" b="1" i="0" u="none" strike="noStrike" kern="1200" dirty="0">
                <a:solidFill>
                  <a:schemeClr val="tx1"/>
                </a:solidFill>
                <a:effectLst/>
                <a:latin typeface="+mn-lt"/>
                <a:ea typeface="+mn-ea"/>
                <a:cs typeface="+mn-cs"/>
              </a:rPr>
              <a:t>多径传播：</a:t>
            </a:r>
            <a:endParaRPr lang="en-US" altLang="zh-CN" sz="1200" b="1" i="0" u="none" strike="noStrike" kern="1200" dirty="0">
              <a:solidFill>
                <a:schemeClr val="tx1"/>
              </a:solidFill>
              <a:effectLst/>
              <a:latin typeface="+mn-lt"/>
              <a:ea typeface="+mn-ea"/>
              <a:cs typeface="+mn-cs"/>
            </a:endParaRPr>
          </a:p>
          <a:p>
            <a:r>
              <a:rPr lang="zh-CN" altLang="en-US" sz="1200" b="1" i="0" u="none" strike="noStrike" kern="1200" dirty="0">
                <a:solidFill>
                  <a:schemeClr val="tx1"/>
                </a:solidFill>
                <a:effectLst/>
                <a:latin typeface="+mn-lt"/>
                <a:ea typeface="+mn-ea"/>
                <a:cs typeface="+mn-cs"/>
              </a:rPr>
              <a:t>类比</a:t>
            </a:r>
            <a:r>
              <a:rPr lang="zh-CN" altLang="en-US" sz="1200" b="0" i="0" u="none" strike="noStrike" kern="1200" dirty="0">
                <a:solidFill>
                  <a:schemeClr val="tx1"/>
                </a:solidFill>
                <a:effectLst/>
                <a:latin typeface="+mn-lt"/>
                <a:ea typeface="+mn-ea"/>
                <a:cs typeface="+mn-cs"/>
              </a:rPr>
              <a:t>：小时候玩泥巴，在一个小土堆的顶端倒水，水从四处流开，很多水都渗在土里或者流到不同方向损失掉了，有部分水流通过不同路径、不同时间汇到一个低洼的地方。</a:t>
            </a:r>
          </a:p>
          <a:p>
            <a:r>
              <a:rPr lang="zh-CN" altLang="en-US" sz="1200" b="0" i="0" u="none" strike="noStrike" kern="1200" dirty="0">
                <a:solidFill>
                  <a:schemeClr val="tx1"/>
                </a:solidFill>
                <a:effectLst/>
                <a:latin typeface="+mn-lt"/>
                <a:ea typeface="+mn-ea"/>
                <a:cs typeface="+mn-cs"/>
              </a:rPr>
              <a:t>无线电波的多径效应是</a:t>
            </a:r>
            <a:r>
              <a:rPr lang="zh-CN" altLang="en-US" sz="1200" b="1" i="0" u="none" strike="noStrike" kern="1200" dirty="0">
                <a:solidFill>
                  <a:schemeClr val="tx1"/>
                </a:solidFill>
                <a:effectLst/>
                <a:latin typeface="+mn-lt"/>
                <a:ea typeface="+mn-ea"/>
                <a:cs typeface="+mn-cs"/>
              </a:rPr>
              <a:t>指信号从发射端到接收端常有许多时延不同、损耗各异的传输路径，可以是直射、反射或是绕射，</a:t>
            </a:r>
            <a:r>
              <a:rPr lang="zh-CN" altLang="en-US" sz="1200" b="0" i="0" u="none" strike="noStrike" kern="1200" dirty="0">
                <a:solidFill>
                  <a:schemeClr val="tx1"/>
                </a:solidFill>
                <a:effectLst/>
                <a:latin typeface="+mn-lt"/>
                <a:ea typeface="+mn-ea"/>
                <a:cs typeface="+mn-cs"/>
              </a:rPr>
              <a:t>不同路径的相同信号在接受端叠加就会增大或减小接收信号的能量的现象。</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980476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latin typeface="Microsoft YaHei" charset="-122"/>
                <a:ea typeface="Microsoft YaHei" charset="-122"/>
                <a:cs typeface="Microsoft YaHei" charset="-122"/>
              </a:rPr>
              <a:t>二、隐藏站现象</a:t>
            </a:r>
            <a:r>
              <a:rPr lang="en-US" altLang="zh-CN" sz="1200" dirty="0">
                <a:latin typeface="Microsoft YaHei" charset="-122"/>
                <a:ea typeface="Microsoft YaHei" charset="-122"/>
                <a:cs typeface="Microsoft YaHei" charset="-122"/>
              </a:rPr>
              <a:t>(hidden terminal problem)</a:t>
            </a:r>
          </a:p>
          <a:p>
            <a:pPr>
              <a:lnSpc>
                <a:spcPct val="150000"/>
              </a:lnSpc>
            </a:pPr>
            <a:r>
              <a:rPr lang="en-US" altLang="zh-CN" sz="1200" dirty="0">
                <a:latin typeface="Microsoft YaHei" charset="-122"/>
                <a:ea typeface="Microsoft YaHei" charset="-122"/>
                <a:cs typeface="Microsoft YaHei" charset="-122"/>
              </a:rPr>
              <a:t>1</a:t>
            </a:r>
            <a:r>
              <a:rPr lang="zh-CN" altLang="en-US" sz="1200" dirty="0">
                <a:latin typeface="Microsoft YaHei" charset="-122"/>
                <a:ea typeface="Microsoft YaHei" charset="-122"/>
                <a:cs typeface="Microsoft YaHei" charset="-122"/>
              </a:rPr>
              <a:t>、站点</a:t>
            </a:r>
            <a:r>
              <a:rPr lang="en-US" altLang="zh-CN" sz="1200" dirty="0">
                <a:latin typeface="Microsoft YaHei" charset="-122"/>
                <a:ea typeface="Microsoft YaHei" charset="-122"/>
                <a:cs typeface="Microsoft YaHei" charset="-122"/>
              </a:rPr>
              <a:t>A</a:t>
            </a:r>
            <a:r>
              <a:rPr lang="zh-CN" altLang="en-US" sz="1200" dirty="0">
                <a:latin typeface="Microsoft YaHei" charset="-122"/>
                <a:ea typeface="Microsoft YaHei" charset="-122"/>
                <a:cs typeface="Microsoft YaHei" charset="-122"/>
              </a:rPr>
              <a:t>、</a:t>
            </a:r>
            <a:r>
              <a:rPr lang="en-US" altLang="zh-CN" sz="1200" dirty="0">
                <a:latin typeface="Microsoft YaHei" charset="-122"/>
                <a:ea typeface="Microsoft YaHei" charset="-122"/>
                <a:cs typeface="Microsoft YaHei" charset="-122"/>
              </a:rPr>
              <a:t>C</a:t>
            </a:r>
            <a:r>
              <a:rPr lang="zh-CN" altLang="en-US" sz="1200" dirty="0">
                <a:latin typeface="Microsoft YaHei" charset="-122"/>
                <a:ea typeface="Microsoft YaHei" charset="-122"/>
                <a:cs typeface="Microsoft YaHei" charset="-122"/>
              </a:rPr>
              <a:t>都向站点</a:t>
            </a:r>
            <a:r>
              <a:rPr lang="en-US" altLang="zh-CN" sz="1200" dirty="0">
                <a:latin typeface="Microsoft YaHei" charset="-122"/>
                <a:ea typeface="Microsoft YaHei" charset="-122"/>
                <a:cs typeface="Microsoft YaHei" charset="-122"/>
              </a:rPr>
              <a:t>B</a:t>
            </a:r>
            <a:r>
              <a:rPr lang="zh-CN" altLang="en-US" sz="1200" dirty="0">
                <a:latin typeface="Microsoft YaHei" charset="-122"/>
                <a:ea typeface="Microsoft YaHei" charset="-122"/>
                <a:cs typeface="Microsoft YaHei" charset="-122"/>
              </a:rPr>
              <a:t>发送数据；</a:t>
            </a:r>
          </a:p>
          <a:p>
            <a:pPr>
              <a:lnSpc>
                <a:spcPct val="150000"/>
              </a:lnSpc>
            </a:pPr>
            <a:r>
              <a:rPr lang="en-US" altLang="zh-CN" sz="1200" dirty="0">
                <a:latin typeface="Microsoft YaHei" charset="-122"/>
                <a:ea typeface="Microsoft YaHei" charset="-122"/>
                <a:cs typeface="Microsoft YaHei" charset="-122"/>
              </a:rPr>
              <a:t>2</a:t>
            </a:r>
            <a:r>
              <a:rPr lang="zh-CN" altLang="en-US" sz="1200" dirty="0">
                <a:latin typeface="Microsoft YaHei" charset="-122"/>
                <a:ea typeface="Microsoft YaHei" charset="-122"/>
                <a:cs typeface="Microsoft YaHei" charset="-122"/>
              </a:rPr>
              <a:t>、站点</a:t>
            </a:r>
            <a:r>
              <a:rPr lang="en-US" altLang="zh-CN" sz="1200" dirty="0">
                <a:latin typeface="Microsoft YaHei" charset="-122"/>
                <a:ea typeface="Microsoft YaHei" charset="-122"/>
                <a:cs typeface="Microsoft YaHei" charset="-122"/>
                <a:sym typeface="+mn-ea"/>
              </a:rPr>
              <a:t>A</a:t>
            </a:r>
            <a:r>
              <a:rPr lang="zh-CN" altLang="en-US" sz="1200" dirty="0">
                <a:latin typeface="Microsoft YaHei" charset="-122"/>
                <a:ea typeface="Microsoft YaHei" charset="-122"/>
                <a:cs typeface="Microsoft YaHei" charset="-122"/>
                <a:sym typeface="+mn-ea"/>
              </a:rPr>
              <a:t>、</a:t>
            </a:r>
            <a:r>
              <a:rPr lang="en-US" altLang="zh-CN" sz="1200" dirty="0">
                <a:latin typeface="Microsoft YaHei" charset="-122"/>
                <a:ea typeface="Microsoft YaHei" charset="-122"/>
                <a:cs typeface="Microsoft YaHei" charset="-122"/>
                <a:sym typeface="+mn-ea"/>
              </a:rPr>
              <a:t>C</a:t>
            </a:r>
            <a:r>
              <a:rPr lang="zh-CN" altLang="en-US" sz="1200" dirty="0">
                <a:latin typeface="Microsoft YaHei" charset="-122"/>
                <a:ea typeface="Microsoft YaHei" charset="-122"/>
                <a:cs typeface="Microsoft YaHei" charset="-122"/>
                <a:sym typeface="+mn-ea"/>
              </a:rPr>
              <a:t>之间有物理阻挡，双方都无法检测出对方发送的信号。</a:t>
            </a:r>
          </a:p>
          <a:p>
            <a:pPr>
              <a:lnSpc>
                <a:spcPct val="150000"/>
              </a:lnSpc>
            </a:pPr>
            <a:r>
              <a:rPr lang="en-US" altLang="zh-CN" sz="1200" dirty="0">
                <a:latin typeface="Microsoft YaHei" charset="-122"/>
                <a:ea typeface="Microsoft YaHei" charset="-122"/>
                <a:cs typeface="Microsoft YaHei" charset="-122"/>
                <a:sym typeface="+mn-ea"/>
              </a:rPr>
              <a:t>3</a:t>
            </a:r>
            <a:r>
              <a:rPr lang="zh-CN" altLang="en-US" sz="1200" dirty="0">
                <a:latin typeface="Microsoft YaHei" charset="-122"/>
                <a:ea typeface="Microsoft YaHei" charset="-122"/>
                <a:cs typeface="Microsoft YaHei" charset="-122"/>
                <a:sym typeface="+mn-ea"/>
              </a:rPr>
              <a:t>、站点</a:t>
            </a:r>
            <a:r>
              <a:rPr lang="en-US" altLang="zh-CN" sz="1200" dirty="0">
                <a:latin typeface="Microsoft YaHei" charset="-122"/>
                <a:ea typeface="Microsoft YaHei" charset="-122"/>
                <a:cs typeface="Microsoft YaHei" charset="-122"/>
                <a:sym typeface="+mn-ea"/>
              </a:rPr>
              <a:t>A</a:t>
            </a:r>
            <a:r>
              <a:rPr lang="zh-CN" altLang="en-US" sz="1200" dirty="0">
                <a:latin typeface="Microsoft YaHei" charset="-122"/>
                <a:ea typeface="Microsoft YaHei" charset="-122"/>
                <a:cs typeface="Microsoft YaHei" charset="-122"/>
                <a:sym typeface="+mn-ea"/>
              </a:rPr>
              <a:t>、</a:t>
            </a:r>
            <a:r>
              <a:rPr lang="en-US" altLang="zh-CN" sz="1200" dirty="0">
                <a:latin typeface="Microsoft YaHei" charset="-122"/>
                <a:ea typeface="Microsoft YaHei" charset="-122"/>
                <a:cs typeface="Microsoft YaHei" charset="-122"/>
                <a:sym typeface="+mn-ea"/>
              </a:rPr>
              <a:t>C</a:t>
            </a:r>
            <a:r>
              <a:rPr lang="zh-CN" altLang="en-US" sz="1200" dirty="0">
                <a:latin typeface="Microsoft YaHei" charset="-122"/>
                <a:ea typeface="Microsoft YaHei" charset="-122"/>
                <a:cs typeface="Microsoft YaHei" charset="-122"/>
                <a:sym typeface="+mn-ea"/>
              </a:rPr>
              <a:t>都向站点</a:t>
            </a:r>
            <a:r>
              <a:rPr lang="en-US" altLang="zh-CN" sz="1200" dirty="0">
                <a:latin typeface="Microsoft YaHei" charset="-122"/>
                <a:ea typeface="Microsoft YaHei" charset="-122"/>
                <a:cs typeface="Microsoft YaHei" charset="-122"/>
                <a:sym typeface="+mn-ea"/>
              </a:rPr>
              <a:t>B</a:t>
            </a:r>
            <a:r>
              <a:rPr lang="zh-CN" altLang="en-US" sz="1200" dirty="0">
                <a:latin typeface="Microsoft YaHei" charset="-122"/>
                <a:ea typeface="Microsoft YaHei" charset="-122"/>
                <a:cs typeface="Microsoft YaHei" charset="-122"/>
                <a:sym typeface="+mn-ea"/>
              </a:rPr>
              <a:t>发送数据时，发生碰撞，站点</a:t>
            </a:r>
            <a:r>
              <a:rPr lang="en-US" altLang="zh-CN" sz="1200" dirty="0">
                <a:latin typeface="Microsoft YaHei" charset="-122"/>
                <a:ea typeface="Microsoft YaHei" charset="-122"/>
                <a:cs typeface="Microsoft YaHei" charset="-122"/>
                <a:sym typeface="+mn-ea"/>
              </a:rPr>
              <a:t>B</a:t>
            </a:r>
            <a:r>
              <a:rPr lang="zh-CN" altLang="en-US" sz="1200" dirty="0">
                <a:latin typeface="Microsoft YaHei" charset="-122"/>
                <a:ea typeface="Microsoft YaHei" charset="-122"/>
                <a:cs typeface="Microsoft YaHei" charset="-122"/>
                <a:sym typeface="+mn-ea"/>
              </a:rPr>
              <a:t>无法正确接收任何一方的数据。</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501443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latin typeface="Microsoft YaHei" charset="-122"/>
                <a:ea typeface="Microsoft YaHei" charset="-122"/>
                <a:cs typeface="Microsoft YaHei" charset="-122"/>
              </a:rPr>
              <a:t>二、隐藏站现象</a:t>
            </a:r>
            <a:r>
              <a:rPr lang="en-US" altLang="zh-CN" sz="1200" dirty="0">
                <a:latin typeface="Microsoft YaHei" charset="-122"/>
                <a:ea typeface="Microsoft YaHei" charset="-122"/>
                <a:cs typeface="Microsoft YaHei" charset="-122"/>
              </a:rPr>
              <a:t>(hidden terminal problem)</a:t>
            </a:r>
          </a:p>
          <a:p>
            <a:pPr>
              <a:lnSpc>
                <a:spcPct val="150000"/>
              </a:lnSpc>
            </a:pPr>
            <a:r>
              <a:rPr lang="en-US" altLang="zh-CN" sz="1200" dirty="0">
                <a:latin typeface="Microsoft YaHei" charset="-122"/>
                <a:ea typeface="Microsoft YaHei" charset="-122"/>
                <a:cs typeface="Microsoft YaHei" charset="-122"/>
              </a:rPr>
              <a:t>1</a:t>
            </a:r>
            <a:r>
              <a:rPr lang="zh-CN" altLang="en-US" sz="1200" dirty="0">
                <a:latin typeface="Microsoft YaHei" charset="-122"/>
                <a:ea typeface="Microsoft YaHei" charset="-122"/>
                <a:cs typeface="Microsoft YaHei" charset="-122"/>
              </a:rPr>
              <a:t>、站点</a:t>
            </a:r>
            <a:r>
              <a:rPr lang="en-US" altLang="zh-CN" sz="1200" dirty="0">
                <a:latin typeface="Microsoft YaHei" charset="-122"/>
                <a:ea typeface="Microsoft YaHei" charset="-122"/>
                <a:cs typeface="Microsoft YaHei" charset="-122"/>
              </a:rPr>
              <a:t>A</a:t>
            </a:r>
            <a:r>
              <a:rPr lang="zh-CN" altLang="en-US" sz="1200" dirty="0">
                <a:latin typeface="Microsoft YaHei" charset="-122"/>
                <a:ea typeface="Microsoft YaHei" charset="-122"/>
                <a:cs typeface="Microsoft YaHei" charset="-122"/>
              </a:rPr>
              <a:t>、</a:t>
            </a:r>
            <a:r>
              <a:rPr lang="en-US" altLang="zh-CN" sz="1200" dirty="0">
                <a:latin typeface="Microsoft YaHei" charset="-122"/>
                <a:ea typeface="Microsoft YaHei" charset="-122"/>
                <a:cs typeface="Microsoft YaHei" charset="-122"/>
              </a:rPr>
              <a:t>C</a:t>
            </a:r>
            <a:r>
              <a:rPr lang="zh-CN" altLang="en-US" sz="1200" dirty="0">
                <a:latin typeface="Microsoft YaHei" charset="-122"/>
                <a:ea typeface="Microsoft YaHei" charset="-122"/>
                <a:cs typeface="Microsoft YaHei" charset="-122"/>
              </a:rPr>
              <a:t>都向站点</a:t>
            </a:r>
            <a:r>
              <a:rPr lang="en-US" altLang="zh-CN" sz="1200" dirty="0">
                <a:latin typeface="Microsoft YaHei" charset="-122"/>
                <a:ea typeface="Microsoft YaHei" charset="-122"/>
                <a:cs typeface="Microsoft YaHei" charset="-122"/>
              </a:rPr>
              <a:t>B</a:t>
            </a:r>
            <a:r>
              <a:rPr lang="zh-CN" altLang="en-US" sz="1200" dirty="0">
                <a:latin typeface="Microsoft YaHei" charset="-122"/>
                <a:ea typeface="Microsoft YaHei" charset="-122"/>
                <a:cs typeface="Microsoft YaHei" charset="-122"/>
              </a:rPr>
              <a:t>发送数据；</a:t>
            </a:r>
          </a:p>
          <a:p>
            <a:pPr>
              <a:lnSpc>
                <a:spcPct val="150000"/>
              </a:lnSpc>
            </a:pPr>
            <a:r>
              <a:rPr lang="en-US" altLang="zh-CN" sz="1200" dirty="0">
                <a:latin typeface="Microsoft YaHei" charset="-122"/>
                <a:ea typeface="Microsoft YaHei" charset="-122"/>
                <a:cs typeface="Microsoft YaHei" charset="-122"/>
              </a:rPr>
              <a:t>2</a:t>
            </a:r>
            <a:r>
              <a:rPr lang="zh-CN" altLang="en-US" sz="1200" dirty="0">
                <a:latin typeface="Microsoft YaHei" charset="-122"/>
                <a:ea typeface="Microsoft YaHei" charset="-122"/>
                <a:cs typeface="Microsoft YaHei" charset="-122"/>
              </a:rPr>
              <a:t>、站点</a:t>
            </a:r>
            <a:r>
              <a:rPr lang="en-US" altLang="zh-CN" sz="1200" dirty="0">
                <a:latin typeface="Microsoft YaHei" charset="-122"/>
                <a:ea typeface="Microsoft YaHei" charset="-122"/>
                <a:cs typeface="Microsoft YaHei" charset="-122"/>
                <a:sym typeface="+mn-ea"/>
              </a:rPr>
              <a:t>A</a:t>
            </a:r>
            <a:r>
              <a:rPr lang="zh-CN" altLang="en-US" sz="1200" dirty="0">
                <a:latin typeface="Microsoft YaHei" charset="-122"/>
                <a:ea typeface="Microsoft YaHei" charset="-122"/>
                <a:cs typeface="Microsoft YaHei" charset="-122"/>
                <a:sym typeface="+mn-ea"/>
              </a:rPr>
              <a:t>、</a:t>
            </a:r>
            <a:r>
              <a:rPr lang="en-US" altLang="zh-CN" sz="1200" dirty="0">
                <a:latin typeface="Microsoft YaHei" charset="-122"/>
                <a:ea typeface="Microsoft YaHei" charset="-122"/>
                <a:cs typeface="Microsoft YaHei" charset="-122"/>
                <a:sym typeface="+mn-ea"/>
              </a:rPr>
              <a:t>C</a:t>
            </a:r>
            <a:r>
              <a:rPr lang="zh-CN" altLang="en-US" sz="1200" dirty="0">
                <a:latin typeface="Microsoft YaHei" charset="-122"/>
                <a:ea typeface="Microsoft YaHei" charset="-122"/>
                <a:cs typeface="Microsoft YaHei" charset="-122"/>
                <a:sym typeface="+mn-ea"/>
              </a:rPr>
              <a:t>之间有物理阻挡，双方都无法检测出对方发送的信号。</a:t>
            </a:r>
          </a:p>
          <a:p>
            <a:pPr>
              <a:lnSpc>
                <a:spcPct val="150000"/>
              </a:lnSpc>
            </a:pPr>
            <a:r>
              <a:rPr lang="en-US" altLang="zh-CN" sz="1200" dirty="0">
                <a:latin typeface="Microsoft YaHei" charset="-122"/>
                <a:ea typeface="Microsoft YaHei" charset="-122"/>
                <a:cs typeface="Microsoft YaHei" charset="-122"/>
                <a:sym typeface="+mn-ea"/>
              </a:rPr>
              <a:t>3</a:t>
            </a:r>
            <a:r>
              <a:rPr lang="zh-CN" altLang="en-US" sz="1200" dirty="0">
                <a:latin typeface="Microsoft YaHei" charset="-122"/>
                <a:ea typeface="Microsoft YaHei" charset="-122"/>
                <a:cs typeface="Microsoft YaHei" charset="-122"/>
                <a:sym typeface="+mn-ea"/>
              </a:rPr>
              <a:t>、站点</a:t>
            </a:r>
            <a:r>
              <a:rPr lang="en-US" altLang="zh-CN" sz="1200" dirty="0">
                <a:latin typeface="Microsoft YaHei" charset="-122"/>
                <a:ea typeface="Microsoft YaHei" charset="-122"/>
                <a:cs typeface="Microsoft YaHei" charset="-122"/>
                <a:sym typeface="+mn-ea"/>
              </a:rPr>
              <a:t>A</a:t>
            </a:r>
            <a:r>
              <a:rPr lang="zh-CN" altLang="en-US" sz="1200" dirty="0">
                <a:latin typeface="Microsoft YaHei" charset="-122"/>
                <a:ea typeface="Microsoft YaHei" charset="-122"/>
                <a:cs typeface="Microsoft YaHei" charset="-122"/>
                <a:sym typeface="+mn-ea"/>
              </a:rPr>
              <a:t>、</a:t>
            </a:r>
            <a:r>
              <a:rPr lang="en-US" altLang="zh-CN" sz="1200" dirty="0">
                <a:latin typeface="Microsoft YaHei" charset="-122"/>
                <a:ea typeface="Microsoft YaHei" charset="-122"/>
                <a:cs typeface="Microsoft YaHei" charset="-122"/>
                <a:sym typeface="+mn-ea"/>
              </a:rPr>
              <a:t>C</a:t>
            </a:r>
            <a:r>
              <a:rPr lang="zh-CN" altLang="en-US" sz="1200" dirty="0">
                <a:latin typeface="Microsoft YaHei" charset="-122"/>
                <a:ea typeface="Microsoft YaHei" charset="-122"/>
                <a:cs typeface="Microsoft YaHei" charset="-122"/>
                <a:sym typeface="+mn-ea"/>
              </a:rPr>
              <a:t>都向站点</a:t>
            </a:r>
            <a:r>
              <a:rPr lang="en-US" altLang="zh-CN" sz="1200" dirty="0">
                <a:latin typeface="Microsoft YaHei" charset="-122"/>
                <a:ea typeface="Microsoft YaHei" charset="-122"/>
                <a:cs typeface="Microsoft YaHei" charset="-122"/>
                <a:sym typeface="+mn-ea"/>
              </a:rPr>
              <a:t>B</a:t>
            </a:r>
            <a:r>
              <a:rPr lang="zh-CN" altLang="en-US" sz="1200" dirty="0">
                <a:latin typeface="Microsoft YaHei" charset="-122"/>
                <a:ea typeface="Microsoft YaHei" charset="-122"/>
                <a:cs typeface="Microsoft YaHei" charset="-122"/>
                <a:sym typeface="+mn-ea"/>
              </a:rPr>
              <a:t>发送数据时，发生碰撞，站点</a:t>
            </a:r>
            <a:r>
              <a:rPr lang="en-US" altLang="zh-CN" sz="1200" dirty="0">
                <a:latin typeface="Microsoft YaHei" charset="-122"/>
                <a:ea typeface="Microsoft YaHei" charset="-122"/>
                <a:cs typeface="Microsoft YaHei" charset="-122"/>
                <a:sym typeface="+mn-ea"/>
              </a:rPr>
              <a:t>B</a:t>
            </a:r>
            <a:r>
              <a:rPr lang="zh-CN" altLang="en-US" sz="1200" dirty="0">
                <a:latin typeface="Microsoft YaHei" charset="-122"/>
                <a:ea typeface="Microsoft YaHei" charset="-122"/>
                <a:cs typeface="Microsoft YaHei" charset="-122"/>
                <a:sym typeface="+mn-ea"/>
              </a:rPr>
              <a:t>无法正确接收任何一方的数据。</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689954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572524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移动网络中的移动结点是随着时间改变其与网络连接位置的结点，并且一定采用无线通信技术。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213066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情况一：从</a:t>
            </a:r>
            <a:r>
              <a:rPr kumimoji="1" lang="en-US" altLang="zh-CN" dirty="0"/>
              <a:t>6</a:t>
            </a:r>
            <a:r>
              <a:rPr kumimoji="1" lang="zh-CN" altLang="en-US" dirty="0"/>
              <a:t>楼下到</a:t>
            </a:r>
            <a:r>
              <a:rPr kumimoji="1" lang="en-US" altLang="zh-CN" dirty="0"/>
              <a:t>1</a:t>
            </a:r>
            <a:r>
              <a:rPr kumimoji="1" lang="zh-CN" altLang="en-US" dirty="0"/>
              <a:t>楼，我移动了吗？物理位置移动了，但是我还是接入的同一个网络。所以从网络层角度看我没动。</a:t>
            </a:r>
            <a:endParaRPr kumimoji="1" lang="en-US" altLang="zh-CN" dirty="0"/>
          </a:p>
          <a:p>
            <a:r>
              <a:rPr kumimoji="1" lang="zh-CN" altLang="en-US" dirty="0"/>
              <a:t>情况二：现在太晚了，我得回家。叫了滴滴，我一直在直播。所以这时候我的</a:t>
            </a:r>
            <a:r>
              <a:rPr kumimoji="1" lang="en-US" altLang="zh-CN" dirty="0"/>
              <a:t>TCP</a:t>
            </a:r>
            <a:r>
              <a:rPr kumimoji="1" lang="zh-CN" altLang="en-US" dirty="0"/>
              <a:t>连接没断，但是我的接入网络不同了，从网络层看，我是移动的。</a:t>
            </a:r>
            <a:endParaRPr kumimoji="1" lang="en-US" altLang="zh-CN" dirty="0"/>
          </a:p>
          <a:p>
            <a:r>
              <a:rPr kumimoji="1" lang="zh-CN" altLang="en-US" dirty="0"/>
              <a:t>情况三：我下班回家，关机。从</a:t>
            </a:r>
            <a:r>
              <a:rPr kumimoji="1" lang="en-US" altLang="zh-CN" dirty="0"/>
              <a:t>6</a:t>
            </a:r>
            <a:r>
              <a:rPr kumimoji="1" lang="zh-CN" altLang="en-US" dirty="0"/>
              <a:t>楼道</a:t>
            </a:r>
            <a:r>
              <a:rPr kumimoji="1" lang="en-US" altLang="zh-CN" dirty="0"/>
              <a:t>1</a:t>
            </a:r>
            <a:r>
              <a:rPr kumimoji="1" lang="zh-CN" altLang="en-US" dirty="0"/>
              <a:t>楼，我自己开车，电脑关机，回家之后再开机上网。从网络层角度分析我动了，但是没有和某个应用进程保持连接。</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694026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情况二的时候，我和对方一直在通信，对方一直在给我发送数据。所以得知道我的</a:t>
            </a:r>
            <a:r>
              <a:rPr kumimoji="1" lang="en-US" altLang="zh-CN" dirty="0" err="1"/>
              <a:t>Ip</a:t>
            </a:r>
            <a:r>
              <a:rPr kumimoji="1" lang="zh-CN" altLang="en-US" dirty="0"/>
              <a:t>地址，那这个时候</a:t>
            </a:r>
            <a:r>
              <a:rPr kumimoji="1" lang="en-US" altLang="zh-CN" dirty="0" err="1"/>
              <a:t>Ip</a:t>
            </a:r>
            <a:r>
              <a:rPr kumimoji="1" lang="zh-CN" altLang="en-US" dirty="0"/>
              <a:t>地址保持不变，会给双方带来很大的便利。就需要用到移动寻址。</a:t>
            </a:r>
            <a:endParaRPr kumimoji="1" lang="en-US" altLang="zh-CN" dirty="0"/>
          </a:p>
          <a:p>
            <a:r>
              <a:rPr kumimoji="1" lang="zh-CN" altLang="en-US" dirty="0"/>
              <a:t>情况三的时候，我的</a:t>
            </a:r>
            <a:r>
              <a:rPr kumimoji="1" lang="en-US" altLang="zh-CN" dirty="0" err="1"/>
              <a:t>Ip</a:t>
            </a:r>
            <a:r>
              <a:rPr kumimoji="1" lang="zh-CN" altLang="en-US" dirty="0"/>
              <a:t>变不变就无所谓了。因为没有一个应用程序一直在跟我保持通信。</a:t>
            </a:r>
            <a:endParaRPr kumimoji="1" lang="en-US" altLang="zh-CN"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546472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情况二的时候，我和对方一直在通信，对方一直在给我发送数据。所以得知道我的</a:t>
            </a:r>
            <a:r>
              <a:rPr kumimoji="1" lang="en-US" altLang="zh-CN" dirty="0" err="1"/>
              <a:t>Ip</a:t>
            </a:r>
            <a:r>
              <a:rPr kumimoji="1" lang="zh-CN" altLang="en-US" dirty="0"/>
              <a:t>地址，那这个时候</a:t>
            </a:r>
            <a:r>
              <a:rPr kumimoji="1" lang="en-US" altLang="zh-CN" dirty="0" err="1"/>
              <a:t>Ip</a:t>
            </a:r>
            <a:r>
              <a:rPr kumimoji="1" lang="zh-CN" altLang="en-US" dirty="0"/>
              <a:t>地址保持不变，会给双方带来很大的便利。就需要用到移动寻址。</a:t>
            </a:r>
            <a:endParaRPr kumimoji="1" lang="en-US" altLang="zh-CN" dirty="0"/>
          </a:p>
          <a:p>
            <a:r>
              <a:rPr kumimoji="1" lang="zh-CN" altLang="en-US" dirty="0"/>
              <a:t>情况三的时候，我的</a:t>
            </a:r>
            <a:r>
              <a:rPr kumimoji="1" lang="en-US" altLang="zh-CN" dirty="0" err="1"/>
              <a:t>Ip</a:t>
            </a:r>
            <a:r>
              <a:rPr kumimoji="1" lang="zh-CN" altLang="en-US" dirty="0"/>
              <a:t>变不变就无所谓了。因为没有一个应用程序一直在跟我保持通信。</a:t>
            </a:r>
            <a:endParaRPr kumimoji="1" lang="en-US" altLang="zh-CN"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5302869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情况二的时候，我和对方一直在通信，对方一直在给我发送数据。所以得知道我的</a:t>
            </a:r>
            <a:r>
              <a:rPr kumimoji="1" lang="en-US" altLang="zh-CN" dirty="0" err="1"/>
              <a:t>Ip</a:t>
            </a:r>
            <a:r>
              <a:rPr kumimoji="1" lang="zh-CN" altLang="en-US" dirty="0"/>
              <a:t>地址，那这个时候</a:t>
            </a:r>
            <a:r>
              <a:rPr kumimoji="1" lang="en-US" altLang="zh-CN" dirty="0" err="1"/>
              <a:t>Ip</a:t>
            </a:r>
            <a:r>
              <a:rPr kumimoji="1" lang="zh-CN" altLang="en-US" dirty="0"/>
              <a:t>地址保持不变，会给双方带来很大的便利。就需要用到移动寻址。</a:t>
            </a:r>
            <a:endParaRPr kumimoji="1" lang="en-US" altLang="zh-CN" dirty="0"/>
          </a:p>
          <a:p>
            <a:r>
              <a:rPr kumimoji="1" lang="zh-CN" altLang="en-US" dirty="0"/>
              <a:t>情况三的时候，我的</a:t>
            </a:r>
            <a:r>
              <a:rPr kumimoji="1" lang="en-US" altLang="zh-CN" dirty="0" err="1"/>
              <a:t>Ip</a:t>
            </a:r>
            <a:r>
              <a:rPr kumimoji="1" lang="zh-CN" altLang="en-US" dirty="0"/>
              <a:t>变不变就无所谓了。因为没有一个应用程序一直在跟我保持通信。</a:t>
            </a:r>
            <a:endParaRPr kumimoji="1" lang="en-US" altLang="zh-CN"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473842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09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8819276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、大喇叭，广而告之一下。</a:t>
            </a:r>
            <a:endParaRPr kumimoji="1" lang="en-US" altLang="zh-CN" dirty="0"/>
          </a:p>
          <a:p>
            <a:r>
              <a:rPr kumimoji="1" lang="en-US" altLang="zh-CN" dirty="0"/>
              <a:t>2</a:t>
            </a:r>
            <a:r>
              <a:rPr kumimoji="1" lang="zh-CN" altLang="en-US" dirty="0"/>
              <a:t>、</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565891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永久地址</a:t>
            </a:r>
            <a:endParaRPr kumimoji="1" lang="en-US" altLang="zh-CN" dirty="0"/>
          </a:p>
          <a:p>
            <a:r>
              <a:rPr kumimoji="1" lang="zh-CN" altLang="en-US" dirty="0"/>
              <a:t>转交地址</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744213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归属代理除了负责与外部代理交互以及跟踪移动结点的</a:t>
            </a:r>
            <a:r>
              <a:rPr lang="en-US" altLang="zh-CN"/>
              <a:t>COA</a:t>
            </a:r>
            <a:r>
              <a:rPr lang="zh-CN" altLang="en-US"/>
              <a:t>外，还负责监视到达的数据报。</a:t>
            </a:r>
          </a:p>
        </p:txBody>
      </p:sp>
    </p:spTree>
    <p:extLst>
      <p:ext uri="{BB962C8B-B14F-4D97-AF65-F5344CB8AC3E}">
        <p14:creationId xmlns:p14="http://schemas.microsoft.com/office/powerpoint/2010/main" val="79740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1010231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7150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移动网络一定是无线网络</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287342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1596299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被动扫描：</a:t>
            </a:r>
            <a:r>
              <a:rPr kumimoji="1" lang="en-US" altLang="zh-CN" dirty="0"/>
              <a:t>AP</a:t>
            </a:r>
            <a:r>
              <a:rPr kumimoji="1" lang="zh-CN" altLang="en-US" dirty="0"/>
              <a:t>发送信标帧，无线主机向选择的</a:t>
            </a:r>
            <a:r>
              <a:rPr kumimoji="1" lang="en-US" altLang="zh-CN" dirty="0"/>
              <a:t>AP</a:t>
            </a:r>
            <a:r>
              <a:rPr kumimoji="1" lang="zh-CN" altLang="en-US" dirty="0"/>
              <a:t>发送关联请求帧。选择的</a:t>
            </a:r>
            <a:r>
              <a:rPr kumimoji="1" lang="en-US" altLang="zh-CN" dirty="0"/>
              <a:t>AP</a:t>
            </a:r>
            <a:r>
              <a:rPr kumimoji="1" lang="zh-CN" altLang="en-US" dirty="0"/>
              <a:t>向无线主机发送关联响应帧。</a:t>
            </a:r>
            <a:endParaRPr kumimoji="1" lang="en-US" altLang="zh-CN" dirty="0"/>
          </a:p>
          <a:p>
            <a:r>
              <a:rPr kumimoji="1" lang="zh-CN" altLang="en-US" dirty="0"/>
              <a:t>主动扫描：无线主机广播探测请求帧。</a:t>
            </a:r>
            <a:r>
              <a:rPr kumimoji="1" lang="en-US" altLang="zh-CN" dirty="0"/>
              <a:t>AP</a:t>
            </a:r>
            <a:r>
              <a:rPr kumimoji="1" lang="zh-CN" altLang="en-US" baseline="0" dirty="0"/>
              <a:t> 发送探测响应帧。无线主机向选择的</a:t>
            </a:r>
            <a:r>
              <a:rPr kumimoji="1" lang="en-US" altLang="zh-CN" baseline="0" dirty="0"/>
              <a:t>AP</a:t>
            </a:r>
            <a:r>
              <a:rPr kumimoji="1" lang="zh-CN" altLang="en-US" dirty="0"/>
              <a:t>发送关联请求帧。选择的</a:t>
            </a:r>
            <a:r>
              <a:rPr kumimoji="1" lang="en-US" altLang="zh-CN" dirty="0"/>
              <a:t>AP</a:t>
            </a:r>
            <a:r>
              <a:rPr kumimoji="1" lang="zh-CN" altLang="en-US" dirty="0"/>
              <a:t>向无线主机发送关联响应帧。</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137</a:t>
            </a:fld>
            <a:endParaRPr lang="zh-CN" altLang="en-US"/>
          </a:p>
        </p:txBody>
      </p:sp>
    </p:spTree>
    <p:extLst>
      <p:ext uri="{BB962C8B-B14F-4D97-AF65-F5344CB8AC3E}">
        <p14:creationId xmlns:p14="http://schemas.microsoft.com/office/powerpoint/2010/main" val="3570375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华文黑体" panose="02010600040101010101" charset="-122"/>
                <a:ea typeface="华文黑体" panose="02010600040101010101" charset="-122"/>
                <a:sym typeface="+mn-ea"/>
              </a:rPr>
              <a:t>多个站点</a:t>
            </a:r>
            <a:r>
              <a:rPr lang="en-US" altLang="zh-CN">
                <a:latin typeface="华文黑体" panose="02010600040101010101" charset="-122"/>
                <a:ea typeface="华文黑体" panose="02010600040101010101" charset="-122"/>
                <a:sym typeface="+mn-ea"/>
              </a:rPr>
              <a:t>(</a:t>
            </a:r>
            <a:r>
              <a:rPr lang="zh-CN" altLang="en-US">
                <a:latin typeface="华文黑体" panose="02010600040101010101" charset="-122"/>
                <a:ea typeface="华文黑体" panose="02010600040101010101" charset="-122"/>
                <a:sym typeface="+mn-ea"/>
              </a:rPr>
              <a:t>无线站点或</a:t>
            </a:r>
            <a:r>
              <a:rPr lang="en-US" altLang="zh-CN">
                <a:latin typeface="华文黑体" panose="02010600040101010101" charset="-122"/>
                <a:ea typeface="华文黑体" panose="02010600040101010101" charset="-122"/>
                <a:sym typeface="+mn-ea"/>
              </a:rPr>
              <a:t>AP)</a:t>
            </a:r>
            <a:r>
              <a:rPr lang="zh-CN" altLang="en-US">
                <a:latin typeface="华文黑体" panose="02010600040101010101" charset="-122"/>
                <a:ea typeface="华文黑体" panose="02010600040101010101" charset="-122"/>
                <a:sym typeface="+mn-ea"/>
              </a:rPr>
              <a:t>可能同时经过相同信道传输数据帧，因此需要一个多路访问控制协议来协调传输。</a:t>
            </a:r>
            <a:endParaRPr lang="zh-CN" altLang="en-US">
              <a:latin typeface="华文黑体" panose="02010600040101010101" charset="-122"/>
              <a:ea typeface="华文黑体" panose="02010600040101010101" charset="-122"/>
            </a:endParaRPr>
          </a:p>
          <a:p>
            <a:endParaRPr lang="zh-CN" altLang="en-US"/>
          </a:p>
        </p:txBody>
      </p:sp>
    </p:spTree>
    <p:extLst>
      <p:ext uri="{BB962C8B-B14F-4D97-AF65-F5344CB8AC3E}">
        <p14:creationId xmlns:p14="http://schemas.microsoft.com/office/powerpoint/2010/main" val="1286451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RTS</a:t>
            </a:r>
            <a:r>
              <a:rPr kumimoji="1" lang="zh-CN" altLang="en-US" dirty="0"/>
              <a:t>和</a:t>
            </a:r>
            <a:r>
              <a:rPr kumimoji="1" lang="en-US" altLang="zh-CN" dirty="0"/>
              <a:t>CTS</a:t>
            </a:r>
            <a:r>
              <a:rPr kumimoji="1" lang="zh-CN" altLang="en-US" dirty="0"/>
              <a:t>帧中包含一个持续时间的字段</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158596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相位</a:t>
            </a:r>
            <a:r>
              <a:rPr kumimoji="1" lang="en-US" altLang="zh-CN" dirty="0"/>
              <a:t>fi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0817051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控制帧：提高工作站数据传输的可靠性。</a:t>
            </a:r>
            <a:endParaRPr kumimoji="1" lang="en-US" altLang="zh-CN" dirty="0"/>
          </a:p>
          <a:p>
            <a:r>
              <a:rPr kumimoji="1" lang="zh-CN" altLang="en-US" dirty="0"/>
              <a:t>数据帧：运输想要发送的数据。</a:t>
            </a:r>
            <a:endParaRPr kumimoji="1" lang="en-US" altLang="zh-CN" dirty="0"/>
          </a:p>
          <a:p>
            <a:r>
              <a:rPr kumimoji="1" lang="zh-CN" altLang="en-US" dirty="0"/>
              <a:t>管理帧：加入网络，退出网络的管理事宜。</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1738729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主机</a:t>
            </a:r>
            <a:r>
              <a:rPr kumimoji="1" lang="en-US" altLang="zh-CN" dirty="0"/>
              <a:t>A</a:t>
            </a:r>
            <a:r>
              <a:rPr kumimoji="1" lang="zh-CN" altLang="en-US" dirty="0"/>
              <a:t>把数据发给</a:t>
            </a:r>
            <a:r>
              <a:rPr kumimoji="1" lang="en-US" altLang="zh-CN" dirty="0"/>
              <a:t>AP1</a:t>
            </a:r>
            <a:r>
              <a:rPr kumimoji="1" lang="zh-CN" altLang="en-US" dirty="0"/>
              <a:t>时，帧控制字段去往</a:t>
            </a:r>
            <a:r>
              <a:rPr kumimoji="1" lang="en-US" altLang="zh-CN" dirty="0"/>
              <a:t>AP=1</a:t>
            </a:r>
            <a:r>
              <a:rPr kumimoji="1" lang="zh-CN" altLang="en-US" dirty="0"/>
              <a:t>，来自</a:t>
            </a:r>
            <a:r>
              <a:rPr kumimoji="1" lang="en-US" altLang="zh-CN" dirty="0"/>
              <a:t>AP=0</a:t>
            </a:r>
            <a:r>
              <a:rPr kumimoji="1" lang="zh-CN" altLang="en-US" dirty="0"/>
              <a:t>，</a:t>
            </a:r>
            <a:endParaRPr kumimoji="1" lang="en-US" altLang="zh-CN" dirty="0"/>
          </a:p>
          <a:p>
            <a:r>
              <a:rPr kumimoji="1" lang="zh-CN" altLang="en-US" dirty="0"/>
              <a:t>则地址</a:t>
            </a:r>
            <a:r>
              <a:rPr kumimoji="1" lang="en-US" altLang="zh-CN" dirty="0"/>
              <a:t>1</a:t>
            </a:r>
            <a:r>
              <a:rPr kumimoji="1" lang="zh-CN" altLang="en-US" dirty="0"/>
              <a:t>是，</a:t>
            </a:r>
            <a:r>
              <a:rPr kumimoji="1" lang="en-US" altLang="zh-CN" dirty="0"/>
              <a:t>AP1</a:t>
            </a:r>
            <a:r>
              <a:rPr kumimoji="1" lang="zh-CN" altLang="en-US" dirty="0"/>
              <a:t>的</a:t>
            </a:r>
            <a:r>
              <a:rPr kumimoji="1" lang="en-US" altLang="zh-CN" dirty="0"/>
              <a:t>MAC</a:t>
            </a:r>
            <a:r>
              <a:rPr kumimoji="1" lang="zh-CN" altLang="en-US" dirty="0"/>
              <a:t>地址。地址</a:t>
            </a:r>
            <a:r>
              <a:rPr kumimoji="1" lang="en-US" altLang="zh-CN" dirty="0"/>
              <a:t>2</a:t>
            </a:r>
            <a:r>
              <a:rPr kumimoji="1" lang="zh-CN" altLang="en-US" dirty="0"/>
              <a:t>是主机</a:t>
            </a:r>
            <a:r>
              <a:rPr kumimoji="1" lang="en-US" altLang="zh-CN" dirty="0"/>
              <a:t>A</a:t>
            </a:r>
            <a:r>
              <a:rPr kumimoji="1" lang="zh-CN" altLang="en-US" dirty="0"/>
              <a:t>的</a:t>
            </a:r>
            <a:r>
              <a:rPr kumimoji="1" lang="en-US" altLang="zh-CN" dirty="0"/>
              <a:t>MAC</a:t>
            </a:r>
            <a:r>
              <a:rPr kumimoji="1" lang="zh-CN" altLang="en-US" dirty="0"/>
              <a:t>地址，地址</a:t>
            </a:r>
            <a:r>
              <a:rPr kumimoji="1" lang="en-US" altLang="zh-CN" dirty="0"/>
              <a:t>3</a:t>
            </a:r>
            <a:r>
              <a:rPr kumimoji="1" lang="zh-CN" altLang="en-US" dirty="0"/>
              <a:t>是目的主机的</a:t>
            </a:r>
            <a:r>
              <a:rPr kumimoji="1" lang="en-US" altLang="zh-CN" dirty="0"/>
              <a:t>MAC</a:t>
            </a:r>
            <a:r>
              <a:rPr kumimoji="1" lang="zh-CN" altLang="en-US" dirty="0"/>
              <a:t>地址。</a:t>
            </a:r>
            <a:endParaRPr kumimoji="1" lang="en-US" altLang="zh-CN" dirty="0"/>
          </a:p>
          <a:p>
            <a:r>
              <a:rPr kumimoji="1" lang="zh-CN" altLang="en-US" dirty="0"/>
              <a:t>当</a:t>
            </a:r>
            <a:r>
              <a:rPr kumimoji="1" lang="en-US" altLang="zh-CN" dirty="0"/>
              <a:t>AP1</a:t>
            </a:r>
            <a:r>
              <a:rPr kumimoji="1" lang="zh-CN" altLang="en-US" dirty="0"/>
              <a:t>把数据转发给</a:t>
            </a:r>
            <a:r>
              <a:rPr kumimoji="1" lang="en-US" altLang="zh-CN" dirty="0"/>
              <a:t>B</a:t>
            </a:r>
            <a:r>
              <a:rPr kumimoji="1" lang="zh-CN" altLang="en-US" dirty="0"/>
              <a:t>时，去往</a:t>
            </a:r>
            <a:r>
              <a:rPr kumimoji="1" lang="en-US" altLang="zh-CN" dirty="0"/>
              <a:t>AP=0,</a:t>
            </a:r>
            <a:r>
              <a:rPr kumimoji="1" lang="zh-CN" altLang="en-US" dirty="0"/>
              <a:t>来自</a:t>
            </a:r>
            <a:r>
              <a:rPr kumimoji="1" lang="en-US" altLang="zh-CN" dirty="0"/>
              <a:t>AP=1.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则地址</a:t>
            </a:r>
            <a:r>
              <a:rPr kumimoji="1" lang="en-US" altLang="zh-CN" dirty="0"/>
              <a:t>1</a:t>
            </a:r>
            <a:r>
              <a:rPr kumimoji="1" lang="zh-CN" altLang="en-US" dirty="0"/>
              <a:t>是，主机</a:t>
            </a:r>
            <a:r>
              <a:rPr kumimoji="1" lang="en-US" altLang="zh-CN" dirty="0"/>
              <a:t>B</a:t>
            </a:r>
            <a:r>
              <a:rPr kumimoji="1" lang="zh-CN" altLang="en-US" dirty="0"/>
              <a:t> 的</a:t>
            </a:r>
            <a:r>
              <a:rPr kumimoji="1" lang="en-US" altLang="zh-CN" dirty="0"/>
              <a:t>MAC</a:t>
            </a:r>
            <a:r>
              <a:rPr kumimoji="1" lang="zh-CN" altLang="en-US" dirty="0"/>
              <a:t>地址。地址</a:t>
            </a:r>
            <a:r>
              <a:rPr kumimoji="1" lang="en-US" altLang="zh-CN" dirty="0"/>
              <a:t>2</a:t>
            </a:r>
            <a:r>
              <a:rPr kumimoji="1" lang="zh-CN" altLang="en-US" dirty="0"/>
              <a:t>是</a:t>
            </a:r>
            <a:r>
              <a:rPr kumimoji="1" lang="en-US" altLang="zh-CN" dirty="0"/>
              <a:t>AP1</a:t>
            </a:r>
            <a:r>
              <a:rPr kumimoji="1" lang="zh-CN" altLang="en-US" dirty="0"/>
              <a:t>的</a:t>
            </a:r>
            <a:r>
              <a:rPr kumimoji="1" lang="en-US" altLang="zh-CN" dirty="0"/>
              <a:t>MAC</a:t>
            </a:r>
            <a:r>
              <a:rPr kumimoji="1" lang="zh-CN" altLang="en-US" dirty="0"/>
              <a:t>地址，地址</a:t>
            </a:r>
            <a:r>
              <a:rPr kumimoji="1" lang="en-US" altLang="zh-CN" dirty="0"/>
              <a:t>3</a:t>
            </a:r>
            <a:r>
              <a:rPr kumimoji="1" lang="zh-CN" altLang="en-US" dirty="0"/>
              <a:t>是主机</a:t>
            </a:r>
            <a:r>
              <a:rPr kumimoji="1" lang="en-US" altLang="zh-CN" dirty="0"/>
              <a:t>A</a:t>
            </a:r>
            <a:r>
              <a:rPr kumimoji="1" lang="zh-CN" altLang="en-US" dirty="0"/>
              <a:t>的</a:t>
            </a:r>
            <a:r>
              <a:rPr kumimoji="1" lang="en-US" altLang="zh-CN" dirty="0"/>
              <a:t>MAC</a:t>
            </a:r>
            <a:r>
              <a:rPr kumimoji="1" lang="zh-CN" altLang="en-US" dirty="0"/>
              <a:t>地址。</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213901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Microsoft YaHei" charset="-122"/>
                <a:ea typeface="Microsoft YaHei" charset="-122"/>
                <a:cs typeface="Microsoft YaHei" charset="-122"/>
              </a:rPr>
              <a:t>波峰</a:t>
            </a:r>
            <a:r>
              <a:rPr lang="zh-CN" altLang="en-US" sz="1200" dirty="0">
                <a:latin typeface="Microsoft YaHei" charset="-122"/>
                <a:ea typeface="Microsoft YaHei" charset="-122"/>
                <a:cs typeface="Microsoft YaHei" charset="-122"/>
              </a:rPr>
              <a:t>到</a:t>
            </a:r>
            <a:r>
              <a:rPr lang="zh-CN" altLang="en-US" sz="1200" dirty="0">
                <a:solidFill>
                  <a:srgbClr val="FF0000"/>
                </a:solidFill>
                <a:latin typeface="Microsoft YaHei" charset="-122"/>
                <a:ea typeface="Microsoft YaHei" charset="-122"/>
                <a:cs typeface="Microsoft YaHei" charset="-122"/>
              </a:rPr>
              <a:t>波谷</a:t>
            </a:r>
            <a:r>
              <a:rPr lang="zh-CN" altLang="en-US" sz="1200" dirty="0">
                <a:latin typeface="Microsoft YaHei" charset="-122"/>
                <a:ea typeface="Microsoft YaHei" charset="-122"/>
                <a:cs typeface="Microsoft YaHei" charset="-122"/>
              </a:rPr>
              <a:t>的距离的一半</a:t>
            </a:r>
            <a:endParaRPr lang="en-US" altLang="zh-CN" sz="1200" dirty="0">
              <a:latin typeface="Microsoft YaHei" charset="-122"/>
              <a:ea typeface="Microsoft YaHei" charset="-122"/>
              <a:cs typeface="Microsoft YaHei" charset="-122"/>
            </a:endParaRPr>
          </a:p>
          <a:p>
            <a:endParaRPr kumimoji="1" lang="en-US" altLang="zh-CN" dirty="0"/>
          </a:p>
          <a:p>
            <a:r>
              <a:rPr kumimoji="1" lang="zh-CN" altLang="en-US" dirty="0"/>
              <a:t>高矮不一样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438879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胖瘦不一样</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3683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tif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5.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0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1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1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27.xml"/><Relationship Id="rId4" Type="http://schemas.openxmlformats.org/officeDocument/2006/relationships/image" Target="../media/image3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5.tiff"/></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5.tiff"/></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7.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4.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19.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9.xml"/><Relationship Id="rId4" Type="http://schemas.openxmlformats.org/officeDocument/2006/relationships/image" Target="../media/image2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1136046" y="1166842"/>
            <a:ext cx="10319354" cy="452431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一、将数据映射为脉冲信号的</a:t>
            </a:r>
            <a:r>
              <a:rPr lang="zh-CN" altLang="en-US" sz="2400" dirty="0">
                <a:solidFill>
                  <a:srgbClr val="FF0000"/>
                </a:solidFill>
                <a:latin typeface="Microsoft YaHei" charset="-122"/>
                <a:ea typeface="Microsoft YaHei" charset="-122"/>
                <a:cs typeface="Microsoft YaHei" charset="-122"/>
              </a:rPr>
              <a:t>信号码</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、单极不归零码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、双极不归零码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单极归零码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双极归零码</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、差分码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相对码</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二、将数字基带信号的基本码型变换为适合传输的数字传输基带</a:t>
            </a:r>
            <a:r>
              <a:rPr lang="zh-CN" altLang="en-US" sz="2400" dirty="0">
                <a:solidFill>
                  <a:srgbClr val="FF0000"/>
                </a:solidFill>
                <a:latin typeface="Microsoft YaHei" charset="-122"/>
                <a:ea typeface="Microsoft YaHei" charset="-122"/>
                <a:cs typeface="Microsoft YaHei" charset="-122"/>
              </a:rPr>
              <a:t>传输码</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AMI</a:t>
            </a:r>
            <a:r>
              <a:rPr lang="zh-CN" altLang="en-US" sz="2400" dirty="0">
                <a:latin typeface="Microsoft YaHei" charset="-122"/>
                <a:ea typeface="Microsoft YaHei" charset="-122"/>
                <a:cs typeface="Microsoft YaHei" charset="-122"/>
              </a:rPr>
              <a:t>码；双相码；米勒码；</a:t>
            </a:r>
            <a:r>
              <a:rPr lang="en-US" altLang="zh-CN" sz="2400" dirty="0">
                <a:latin typeface="Microsoft YaHei" charset="-122"/>
                <a:ea typeface="Microsoft YaHei" charset="-122"/>
                <a:cs typeface="Microsoft YaHei" charset="-122"/>
              </a:rPr>
              <a:t>CMI</a:t>
            </a:r>
            <a:r>
              <a:rPr lang="zh-CN" altLang="en-US" sz="2400" dirty="0">
                <a:latin typeface="Microsoft YaHei" charset="-122"/>
                <a:ea typeface="Microsoft YaHei" charset="-122"/>
                <a:cs typeface="Microsoft YaHei" charset="-122"/>
              </a:rPr>
              <a:t>码；</a:t>
            </a:r>
            <a:r>
              <a:rPr lang="en-US" altLang="zh-CN" sz="2400" dirty="0" err="1">
                <a:latin typeface="Microsoft YaHei" charset="-122"/>
                <a:ea typeface="Microsoft YaHei" charset="-122"/>
                <a:cs typeface="Microsoft YaHei" charset="-122"/>
              </a:rPr>
              <a:t>nBmB</a:t>
            </a:r>
            <a:r>
              <a:rPr lang="zh-CN" altLang="en-US" sz="2400" dirty="0">
                <a:latin typeface="Microsoft YaHei" charset="-122"/>
                <a:ea typeface="Microsoft YaHei" charset="-122"/>
                <a:cs typeface="Microsoft YaHei" charset="-122"/>
              </a:rPr>
              <a:t>码；</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nBmT</a:t>
            </a:r>
            <a:r>
              <a:rPr lang="zh-CN" altLang="en-US" sz="2400" dirty="0">
                <a:latin typeface="Microsoft YaHei" charset="-122"/>
                <a:ea typeface="Microsoft YaHei" charset="-122"/>
                <a:cs typeface="Microsoft YaHei" charset="-122"/>
              </a:rPr>
              <a:t>码；</a:t>
            </a:r>
          </a:p>
        </p:txBody>
      </p:sp>
      <p:sp>
        <p:nvSpPr>
          <p:cNvPr id="7" name="文本框 6"/>
          <p:cNvSpPr txBox="1"/>
          <p:nvPr>
            <p:custDataLst>
              <p:tags r:id="rId1"/>
            </p:custDataLst>
          </p:nvPr>
        </p:nvSpPr>
        <p:spPr>
          <a:xfrm>
            <a:off x="94646" y="284783"/>
            <a:ext cx="361108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a:solidFill>
                  <a:schemeClr val="tx1"/>
                </a:solidFill>
                <a:latin typeface="Microsoft YaHei" charset="-122"/>
                <a:ea typeface="Microsoft YaHei" charset="-122"/>
                <a:cs typeface="Microsoft YaHei" charset="-122"/>
                <a:sym typeface="+mn-ea"/>
              </a:rPr>
              <a:t>数字基带传输编码</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74307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4"/>
          <a:stretch>
            <a:fillRect/>
          </a:stretch>
        </p:blipFill>
        <p:spPr>
          <a:xfrm>
            <a:off x="2123306" y="2281561"/>
            <a:ext cx="8797506" cy="2765927"/>
          </a:xfrm>
          <a:prstGeom prst="rect">
            <a:avLst/>
          </a:prstGeom>
        </p:spPr>
      </p:pic>
      <p:sp>
        <p:nvSpPr>
          <p:cNvPr id="7"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7.2.1</a:t>
            </a:r>
            <a:r>
              <a:rPr lang="zh-CN" altLang="en-US" sz="2400" b="0" dirty="0">
                <a:solidFill>
                  <a:schemeClr val="tx1"/>
                </a:solidFill>
                <a:latin typeface="Microsoft YaHei" charset="-122"/>
                <a:ea typeface="Microsoft YaHei" charset="-122"/>
                <a:cs typeface="Microsoft YaHei" charset="-122"/>
                <a:sym typeface="+mn-ea"/>
              </a:rPr>
              <a:t> 移动网络基本原理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5" name="圆角矩形 4"/>
          <p:cNvSpPr/>
          <p:nvPr/>
        </p:nvSpPr>
        <p:spPr>
          <a:xfrm>
            <a:off x="293914" y="1270693"/>
            <a:ext cx="7729855" cy="2854325"/>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一、移动网络基本原理</a:t>
            </a:r>
          </a:p>
          <a:p>
            <a:pPr>
              <a:lnSpc>
                <a:spcPct val="150000"/>
              </a:lnSpc>
            </a:pPr>
            <a:r>
              <a:rPr lang="en-US" altLang="zh-CN" sz="2400" dirty="0">
                <a:solidFill>
                  <a:schemeClr val="tx1"/>
                </a:solidFill>
                <a:latin typeface="Microsoft YaHei" charset="-122"/>
                <a:ea typeface="Microsoft YaHei" charset="-122"/>
                <a:cs typeface="Microsoft YaHei" charset="-122"/>
              </a:rPr>
              <a:t>1</a:t>
            </a:r>
            <a:r>
              <a:rPr lang="zh-CN" altLang="en-US" sz="2400" dirty="0">
                <a:solidFill>
                  <a:schemeClr val="tx1"/>
                </a:solidFill>
                <a:latin typeface="Microsoft YaHei" charset="-122"/>
                <a:ea typeface="Microsoft YaHei" charset="-122"/>
                <a:cs typeface="Microsoft YaHei" charset="-122"/>
              </a:rPr>
              <a:t>、从网络层的角度分析用户的移动性</a:t>
            </a:r>
          </a:p>
          <a:p>
            <a:pPr>
              <a:lnSpc>
                <a:spcPct val="150000"/>
              </a:lnSpc>
            </a:pPr>
            <a:r>
              <a:rPr lang="en-US" altLang="zh-CN" sz="2400" dirty="0">
                <a:solidFill>
                  <a:schemeClr val="tx1"/>
                </a:solidFill>
                <a:latin typeface="Microsoft YaHei" charset="-122"/>
                <a:ea typeface="Microsoft YaHei" charset="-122"/>
                <a:cs typeface="Microsoft YaHei" charset="-122"/>
              </a:rPr>
              <a:t>2</a:t>
            </a:r>
            <a:r>
              <a:rPr lang="zh-CN" altLang="en-US"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sym typeface="+mn-ea"/>
              </a:rPr>
              <a:t>移动结点的地址始终保持不变的重要性</a:t>
            </a:r>
          </a:p>
          <a:p>
            <a:pPr>
              <a:lnSpc>
                <a:spcPct val="150000"/>
              </a:lnSpc>
            </a:pPr>
            <a:r>
              <a:rPr lang="en-US" altLang="zh-CN" sz="2400" dirty="0">
                <a:solidFill>
                  <a:schemeClr val="tx1"/>
                </a:solidFill>
                <a:latin typeface="Microsoft YaHei" charset="-122"/>
                <a:ea typeface="Microsoft YaHei" charset="-122"/>
                <a:cs typeface="Microsoft YaHei" charset="-122"/>
                <a:sym typeface="+mn-ea"/>
              </a:rPr>
              <a:t>3</a:t>
            </a:r>
            <a:r>
              <a:rPr lang="zh-CN" altLang="en-US" sz="2400" dirty="0">
                <a:solidFill>
                  <a:schemeClr val="tx1"/>
                </a:solidFill>
                <a:latin typeface="Microsoft YaHei" charset="-122"/>
                <a:ea typeface="Microsoft YaHei" charset="-122"/>
                <a:cs typeface="Microsoft YaHei" charset="-122"/>
                <a:sym typeface="+mn-ea"/>
              </a:rPr>
              <a:t>、可用的有线基础设施的支持</a:t>
            </a:r>
            <a:endParaRPr lang="zh-CN" altLang="en-US" sz="2400" dirty="0">
              <a:solidFill>
                <a:schemeClr val="tx1"/>
              </a:solidFill>
              <a:latin typeface="Microsoft YaHei" charset="-122"/>
              <a:ea typeface="Microsoft YaHei" charset="-122"/>
              <a:cs typeface="Microsoft YaHei" charset="-122"/>
            </a:endParaRPr>
          </a:p>
        </p:txBody>
      </p:sp>
      <p:sp>
        <p:nvSpPr>
          <p:cNvPr id="6" name="文本框 5"/>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7" name="左大括号 6"/>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377139" y="0"/>
            <a:ext cx="1893251" cy="1023742"/>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6287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7.2.1</a:t>
            </a:r>
            <a:r>
              <a:rPr lang="zh-CN" altLang="en-US" sz="2400" b="0" dirty="0">
                <a:solidFill>
                  <a:schemeClr val="tx1"/>
                </a:solidFill>
                <a:latin typeface="Microsoft YaHei" charset="-122"/>
                <a:ea typeface="Microsoft YaHei" charset="-122"/>
                <a:cs typeface="Microsoft YaHei" charset="-122"/>
                <a:sym typeface="+mn-ea"/>
              </a:rPr>
              <a:t> 移动网络基本原理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文本框 9"/>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11" name="左大括号 10"/>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2" name="文本框 11"/>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移动网络基本原理</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
        <p:nvSpPr>
          <p:cNvPr id="13" name="圆角矩形 12"/>
          <p:cNvSpPr/>
          <p:nvPr/>
        </p:nvSpPr>
        <p:spPr>
          <a:xfrm>
            <a:off x="293914" y="1270693"/>
            <a:ext cx="7729855" cy="2854325"/>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一、移动网络基本原理</a:t>
            </a:r>
          </a:p>
          <a:p>
            <a:pPr>
              <a:lnSpc>
                <a:spcPct val="150000"/>
              </a:lnSpc>
            </a:pPr>
            <a:r>
              <a:rPr lang="en-US" altLang="zh-CN" sz="2400" dirty="0">
                <a:solidFill>
                  <a:schemeClr val="tx1"/>
                </a:solidFill>
                <a:latin typeface="Microsoft YaHei" charset="-122"/>
                <a:ea typeface="Microsoft YaHei" charset="-122"/>
                <a:cs typeface="Microsoft YaHei" charset="-122"/>
              </a:rPr>
              <a:t>1</a:t>
            </a:r>
            <a:r>
              <a:rPr lang="zh-CN" altLang="en-US" sz="2400" dirty="0">
                <a:solidFill>
                  <a:schemeClr val="tx1"/>
                </a:solidFill>
                <a:latin typeface="Microsoft YaHei" charset="-122"/>
                <a:ea typeface="Microsoft YaHei" charset="-122"/>
                <a:cs typeface="Microsoft YaHei" charset="-122"/>
              </a:rPr>
              <a:t>、从网络层的角度分析用户的移动性</a:t>
            </a:r>
          </a:p>
          <a:p>
            <a:pPr>
              <a:lnSpc>
                <a:spcPct val="150000"/>
              </a:lnSpc>
            </a:pPr>
            <a:r>
              <a:rPr lang="en-US" altLang="zh-CN" sz="2400" dirty="0">
                <a:solidFill>
                  <a:schemeClr val="tx1"/>
                </a:solidFill>
                <a:latin typeface="Microsoft YaHei" charset="-122"/>
                <a:ea typeface="Microsoft YaHei" charset="-122"/>
                <a:cs typeface="Microsoft YaHei" charset="-122"/>
              </a:rPr>
              <a:t>2</a:t>
            </a:r>
            <a:r>
              <a:rPr lang="zh-CN" altLang="en-US"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sym typeface="+mn-ea"/>
              </a:rPr>
              <a:t>移动结点的地址始终保持不变的重要性</a:t>
            </a:r>
          </a:p>
          <a:p>
            <a:pPr>
              <a:lnSpc>
                <a:spcPct val="150000"/>
              </a:lnSpc>
            </a:pPr>
            <a:r>
              <a:rPr lang="en-US" altLang="zh-CN" sz="2400" dirty="0">
                <a:solidFill>
                  <a:schemeClr val="tx1"/>
                </a:solidFill>
                <a:latin typeface="Microsoft YaHei" charset="-122"/>
                <a:ea typeface="Microsoft YaHei" charset="-122"/>
                <a:cs typeface="Microsoft YaHei" charset="-122"/>
                <a:sym typeface="+mn-ea"/>
              </a:rPr>
              <a:t>3</a:t>
            </a:r>
            <a:r>
              <a:rPr lang="zh-CN" altLang="en-US" sz="2400" dirty="0">
                <a:solidFill>
                  <a:schemeClr val="tx1"/>
                </a:solidFill>
                <a:latin typeface="Microsoft YaHei" charset="-122"/>
                <a:ea typeface="Microsoft YaHei" charset="-122"/>
                <a:cs typeface="Microsoft YaHei" charset="-122"/>
                <a:sym typeface="+mn-ea"/>
              </a:rPr>
              <a:t>、可用的有线基础设施的支持</a:t>
            </a:r>
            <a:endParaRPr lang="zh-CN" altLang="en-US" sz="2400" dirty="0">
              <a:solidFill>
                <a:schemeClr val="tx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5590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7.2.1</a:t>
            </a:r>
            <a:r>
              <a:rPr lang="zh-CN" altLang="en-US" sz="2400" b="0" dirty="0">
                <a:solidFill>
                  <a:schemeClr val="tx1"/>
                </a:solidFill>
                <a:latin typeface="Microsoft YaHei" charset="-122"/>
                <a:ea typeface="Microsoft YaHei" charset="-122"/>
                <a:cs typeface="Microsoft YaHei" charset="-122"/>
                <a:sym typeface="+mn-ea"/>
              </a:rPr>
              <a:t> 移动网络基本原理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移动网络基本原理</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
        <p:nvSpPr>
          <p:cNvPr id="10" name="圆角矩形 9"/>
          <p:cNvSpPr/>
          <p:nvPr/>
        </p:nvSpPr>
        <p:spPr>
          <a:xfrm>
            <a:off x="293914" y="1270693"/>
            <a:ext cx="7729855" cy="2854325"/>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一、移动网络基本原理</a:t>
            </a:r>
          </a:p>
          <a:p>
            <a:pPr>
              <a:lnSpc>
                <a:spcPct val="150000"/>
              </a:lnSpc>
            </a:pPr>
            <a:r>
              <a:rPr lang="en-US" altLang="zh-CN" sz="2400" dirty="0">
                <a:solidFill>
                  <a:schemeClr val="tx1"/>
                </a:solidFill>
                <a:latin typeface="Microsoft YaHei" charset="-122"/>
                <a:ea typeface="Microsoft YaHei" charset="-122"/>
                <a:cs typeface="Microsoft YaHei" charset="-122"/>
              </a:rPr>
              <a:t>1</a:t>
            </a:r>
            <a:r>
              <a:rPr lang="zh-CN" altLang="en-US" sz="2400" dirty="0">
                <a:solidFill>
                  <a:schemeClr val="tx1"/>
                </a:solidFill>
                <a:latin typeface="Microsoft YaHei" charset="-122"/>
                <a:ea typeface="Microsoft YaHei" charset="-122"/>
                <a:cs typeface="Microsoft YaHei" charset="-122"/>
              </a:rPr>
              <a:t>、从网络层的角度分析用户的移动性</a:t>
            </a:r>
          </a:p>
          <a:p>
            <a:pPr>
              <a:lnSpc>
                <a:spcPct val="150000"/>
              </a:lnSpc>
            </a:pPr>
            <a:r>
              <a:rPr lang="en-US" altLang="zh-CN" sz="2400" dirty="0">
                <a:solidFill>
                  <a:schemeClr val="tx1"/>
                </a:solidFill>
                <a:latin typeface="Microsoft YaHei" charset="-122"/>
                <a:ea typeface="Microsoft YaHei" charset="-122"/>
                <a:cs typeface="Microsoft YaHei" charset="-122"/>
              </a:rPr>
              <a:t>2</a:t>
            </a:r>
            <a:r>
              <a:rPr lang="zh-CN" altLang="en-US"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sym typeface="+mn-ea"/>
              </a:rPr>
              <a:t>移动结点的地址始终保持不变的重要性</a:t>
            </a:r>
          </a:p>
          <a:p>
            <a:pPr>
              <a:lnSpc>
                <a:spcPct val="150000"/>
              </a:lnSpc>
            </a:pPr>
            <a:r>
              <a:rPr lang="en-US" altLang="zh-CN" sz="2400" dirty="0">
                <a:solidFill>
                  <a:schemeClr val="tx1"/>
                </a:solidFill>
                <a:latin typeface="Microsoft YaHei" charset="-122"/>
                <a:ea typeface="Microsoft YaHei" charset="-122"/>
                <a:cs typeface="Microsoft YaHei" charset="-122"/>
                <a:sym typeface="+mn-ea"/>
              </a:rPr>
              <a:t>3</a:t>
            </a:r>
            <a:r>
              <a:rPr lang="zh-CN" altLang="en-US" sz="2400" dirty="0">
                <a:solidFill>
                  <a:schemeClr val="tx1"/>
                </a:solidFill>
                <a:latin typeface="Microsoft YaHei" charset="-122"/>
                <a:ea typeface="Microsoft YaHei" charset="-122"/>
                <a:cs typeface="Microsoft YaHei" charset="-122"/>
                <a:sym typeface="+mn-ea"/>
              </a:rPr>
              <a:t>、可用的有线基础设施的支持</a:t>
            </a:r>
            <a:endParaRPr lang="zh-CN" altLang="en-US" sz="2400" dirty="0">
              <a:solidFill>
                <a:schemeClr val="tx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25076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7.2.1</a:t>
            </a:r>
            <a:r>
              <a:rPr lang="zh-CN" altLang="en-US" sz="2400" b="0" dirty="0">
                <a:solidFill>
                  <a:schemeClr val="tx1"/>
                </a:solidFill>
                <a:latin typeface="Microsoft YaHei" charset="-122"/>
                <a:ea typeface="Microsoft YaHei" charset="-122"/>
                <a:cs typeface="Microsoft YaHei" charset="-122"/>
                <a:sym typeface="+mn-ea"/>
              </a:rPr>
              <a:t> 移动网络基本原理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 name="文本框 1"/>
          <p:cNvSpPr txBox="1"/>
          <p:nvPr/>
        </p:nvSpPr>
        <p:spPr>
          <a:xfrm>
            <a:off x="293914" y="1315526"/>
            <a:ext cx="11430000"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一、移动网络的术语 </a:t>
            </a: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、移动结点的永久居所：归属网络，家网。 </a:t>
            </a: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、在归属网络中代表移动结点执行移动管理功能的实体：归属代理 ，家代理。</a:t>
            </a:r>
          </a:p>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、移动结点当前所在非归属网络：外部网络，被访网络。 </a:t>
            </a:r>
          </a:p>
          <a:p>
            <a:pPr>
              <a:lnSpc>
                <a:spcPct val="150000"/>
              </a:lnSpc>
            </a:pP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、在外部网络中帮助移动结点做移动管理功能的实体：外部代理。</a:t>
            </a:r>
            <a:br>
              <a:rPr kumimoji="1" lang="zh-CN" altLang="en-US" sz="2400" dirty="0">
                <a:latin typeface="Microsoft YaHei" charset="-122"/>
                <a:ea typeface="Microsoft YaHei" charset="-122"/>
                <a:cs typeface="Microsoft YaHei" charset="-122"/>
              </a:rPr>
            </a:b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、通信者：与该移动结点通信的实体。 </a:t>
            </a:r>
          </a:p>
        </p:txBody>
      </p:sp>
      <p:sp>
        <p:nvSpPr>
          <p:cNvPr id="13" name="文本框 12">
            <a:extLst>
              <a:ext uri="{FF2B5EF4-FFF2-40B4-BE49-F238E27FC236}">
                <a16:creationId xmlns:a16="http://schemas.microsoft.com/office/drawing/2014/main" id="{1AF19641-2EC8-0846-8E65-B867128000CE}"/>
              </a:ext>
            </a:extLst>
          </p:cNvPr>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14" name="左大括号 13">
            <a:extLst>
              <a:ext uri="{FF2B5EF4-FFF2-40B4-BE49-F238E27FC236}">
                <a16:creationId xmlns:a16="http://schemas.microsoft.com/office/drawing/2014/main" id="{CDA503E3-9240-D244-90E5-B7FEAE51A1D5}"/>
              </a:ext>
            </a:extLst>
          </p:cNvPr>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5" name="文本框 14">
            <a:extLst>
              <a:ext uri="{FF2B5EF4-FFF2-40B4-BE49-F238E27FC236}">
                <a16:creationId xmlns:a16="http://schemas.microsoft.com/office/drawing/2014/main" id="{C3A985F8-386D-E04D-9E80-D993C9F4E790}"/>
              </a:ext>
            </a:extLst>
          </p:cNvPr>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移动网络基本原理</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90608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、在一个网络环境中，在外部网络中帮助移动结点做移动管理功能的实体称为（）</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归属网络</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家代理</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外部代理</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被访网络</a:t>
            </a:r>
          </a:p>
        </p:txBody>
      </p:sp>
    </p:spTree>
    <p:extLst>
      <p:ext uri="{BB962C8B-B14F-4D97-AF65-F5344CB8AC3E}">
        <p14:creationId xmlns:p14="http://schemas.microsoft.com/office/powerpoint/2010/main" val="15726554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、在一个网络环境中，在外部网络中帮助移动结点做移动管理功能的实体称为（）</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归属网络</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家代理</a:t>
            </a:r>
          </a:p>
          <a:p>
            <a:pPr>
              <a:lnSpc>
                <a:spcPct val="150000"/>
              </a:lnSpc>
            </a:pP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外部代理</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被访网络</a:t>
            </a:r>
          </a:p>
        </p:txBody>
      </p:sp>
    </p:spTree>
    <p:extLst>
      <p:ext uri="{BB962C8B-B14F-4D97-AF65-F5344CB8AC3E}">
        <p14:creationId xmlns:p14="http://schemas.microsoft.com/office/powerpoint/2010/main" val="855319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3914" y="1315526"/>
            <a:ext cx="10956472"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一、移动寻址</a:t>
            </a:r>
          </a:p>
          <a:p>
            <a:pPr>
              <a:lnSpc>
                <a:spcPct val="150000"/>
              </a:lnSpc>
            </a:pPr>
            <a:r>
              <a:rPr lang="zh-CN" altLang="en-US" sz="2400" dirty="0">
                <a:latin typeface="Microsoft YaHei" charset="-122"/>
                <a:ea typeface="Microsoft YaHei" charset="-122"/>
                <a:cs typeface="Microsoft YaHei" charset="-122"/>
              </a:rPr>
              <a:t>当某移动结点位于一个外部网络时，所有指向此结点永久地址的流量需要导向外部网络。 </a:t>
            </a:r>
          </a:p>
        </p:txBody>
      </p:sp>
      <p:sp>
        <p:nvSpPr>
          <p:cNvPr id="5"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寻址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寻址</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667340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寻址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寻址</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
        <p:nvSpPr>
          <p:cNvPr id="10" name="TextBox 5"/>
          <p:cNvSpPr txBox="1"/>
          <p:nvPr/>
        </p:nvSpPr>
        <p:spPr>
          <a:xfrm>
            <a:off x="293914" y="1315526"/>
            <a:ext cx="10956472"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二、保持地址不变的解决办法</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方法一：外部网络通过向所有其他网络发通告，告诉它们该移动结点正在它的网络中。</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不适合用于大规模网络</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方法二：将移动性功能从网络核心搬到</a:t>
            </a:r>
            <a:r>
              <a:rPr lang="zh-CN" altLang="en-US" sz="2400" dirty="0">
                <a:solidFill>
                  <a:srgbClr val="FF0000"/>
                </a:solidFill>
                <a:latin typeface="Microsoft YaHei" charset="-122"/>
                <a:ea typeface="Microsoft YaHei" charset="-122"/>
                <a:cs typeface="Microsoft YaHei" charset="-122"/>
              </a:rPr>
              <a:t>网络边缘</a:t>
            </a:r>
            <a:r>
              <a:rPr lang="zh-CN" altLang="en-US" sz="2400" dirty="0">
                <a:latin typeface="Microsoft YaHei" charset="-122"/>
                <a:ea typeface="Microsoft YaHei" charset="-122"/>
                <a:cs typeface="Microsoft YaHei" charset="-122"/>
              </a:rPr>
              <a:t>，由该移动结点的归属网络来实现。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实际上移动网络采取的做法</a:t>
            </a:r>
            <a:r>
              <a:rPr lang="en-US" altLang="zh-CN"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228923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3913" y="1315526"/>
            <a:ext cx="11691257"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a:t>
            </a:r>
            <a:r>
              <a:rPr lang="zh-CN" altLang="en-US" sz="2400" dirty="0">
                <a:latin typeface="Microsoft YaHei" charset="-122"/>
                <a:ea typeface="Microsoft YaHei" charset="-122"/>
                <a:cs typeface="Microsoft YaHei" charset="-122"/>
                <a:sym typeface="+mn-ea"/>
              </a:rPr>
              <a:t>将移动性功能从网络核心搬到网络边缘，由该移动结点的归属网络来实现。</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、将</a:t>
            </a:r>
            <a:r>
              <a:rPr lang="zh-CN" altLang="en-US" sz="2400" dirty="0">
                <a:solidFill>
                  <a:srgbClr val="C00000"/>
                </a:solidFill>
                <a:latin typeface="Microsoft YaHei" charset="-122"/>
                <a:ea typeface="Microsoft YaHei" charset="-122"/>
                <a:cs typeface="Microsoft YaHei" charset="-122"/>
              </a:rPr>
              <a:t>外部代理</a:t>
            </a:r>
            <a:r>
              <a:rPr lang="zh-CN" altLang="en-US" sz="2400" dirty="0">
                <a:latin typeface="Microsoft YaHei" charset="-122"/>
                <a:ea typeface="Microsoft YaHei" charset="-122"/>
                <a:cs typeface="Microsoft YaHei" charset="-122"/>
              </a:rPr>
              <a:t>放置在外部网络的边缘路由器上。外部代理为移动结点创造一个</a:t>
            </a:r>
            <a:r>
              <a:rPr lang="zh-CN" altLang="en-US" sz="2400" dirty="0">
                <a:solidFill>
                  <a:srgbClr val="C00000"/>
                </a:solidFill>
                <a:latin typeface="Microsoft YaHei" charset="-122"/>
                <a:ea typeface="Microsoft YaHei" charset="-122"/>
                <a:cs typeface="Microsoft YaHei" charset="-122"/>
              </a:rPr>
              <a:t>转交地址</a:t>
            </a:r>
            <a:r>
              <a:rPr lang="en-US" altLang="zh-CN" sz="2400" dirty="0">
                <a:latin typeface="Microsoft YaHei" charset="-122"/>
                <a:ea typeface="Microsoft YaHei" charset="-122"/>
                <a:cs typeface="Microsoft YaHei" charset="-122"/>
              </a:rPr>
              <a:t>(Care-Of Address</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COA)</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、移动结点与</a:t>
            </a:r>
            <a:r>
              <a:rPr lang="zh-CN" altLang="en-US" sz="2400" dirty="0">
                <a:solidFill>
                  <a:srgbClr val="C00000"/>
                </a:solidFill>
                <a:latin typeface="Microsoft YaHei" charset="-122"/>
                <a:ea typeface="Microsoft YaHei" charset="-122"/>
                <a:cs typeface="Microsoft YaHei" charset="-122"/>
              </a:rPr>
              <a:t>永久地址</a:t>
            </a:r>
            <a:r>
              <a:rPr lang="zh-CN" altLang="en-US" sz="2400" dirty="0">
                <a:latin typeface="Microsoft YaHei" charset="-122"/>
                <a:ea typeface="Microsoft YaHei" charset="-122"/>
                <a:cs typeface="Microsoft YaHei" charset="-122"/>
              </a:rPr>
              <a:t>和</a:t>
            </a:r>
            <a:r>
              <a:rPr lang="en-US" altLang="zh-CN" sz="2400" dirty="0">
                <a:solidFill>
                  <a:srgbClr val="C00000"/>
                </a:solidFill>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都相连。</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外部代理</a:t>
            </a:r>
            <a:r>
              <a:rPr lang="zh-CN" altLang="en-US" sz="2400" dirty="0">
                <a:latin typeface="Microsoft YaHei" charset="-122"/>
                <a:ea typeface="Microsoft YaHei" charset="-122"/>
                <a:cs typeface="Microsoft YaHei" charset="-122"/>
              </a:rPr>
              <a:t>告诉</a:t>
            </a:r>
            <a:r>
              <a:rPr lang="zh-CN" altLang="en-US" sz="2400" dirty="0">
                <a:solidFill>
                  <a:srgbClr val="C00000"/>
                </a:solidFill>
                <a:latin typeface="Microsoft YaHei" charset="-122"/>
                <a:ea typeface="Microsoft YaHei" charset="-122"/>
                <a:cs typeface="Microsoft YaHei" charset="-122"/>
              </a:rPr>
              <a:t>归属代理</a:t>
            </a:r>
            <a:r>
              <a:rPr lang="zh-CN" altLang="en-US" sz="2400" dirty="0">
                <a:latin typeface="Microsoft YaHei" charset="-122"/>
                <a:ea typeface="Microsoft YaHei" charset="-122"/>
                <a:cs typeface="Microsoft YaHei" charset="-122"/>
              </a:rPr>
              <a:t>该移动结点的</a:t>
            </a:r>
            <a:r>
              <a:rPr lang="en-US" altLang="zh-CN" sz="2400" dirty="0">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a:t>
            </a:r>
          </a:p>
        </p:txBody>
      </p:sp>
      <p:sp>
        <p:nvSpPr>
          <p:cNvPr id="5"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寻址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寻址</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1851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寻址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寻址</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移动结点的路由选择</a:t>
            </a:r>
            <a:endParaRPr kumimoji="1" lang="en-US" altLang="zh-CN" sz="1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178" y="2253871"/>
            <a:ext cx="1019629" cy="101962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5328" y="3114007"/>
            <a:ext cx="867229" cy="867229"/>
          </a:xfrm>
          <a:prstGeom prst="rect">
            <a:avLst/>
          </a:prstGeom>
        </p:spPr>
      </p:pic>
      <p:sp>
        <p:nvSpPr>
          <p:cNvPr id="11" name="椭圆 10"/>
          <p:cNvSpPr/>
          <p:nvPr/>
        </p:nvSpPr>
        <p:spPr>
          <a:xfrm>
            <a:off x="1404257" y="1270693"/>
            <a:ext cx="3886200" cy="33992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732" y="3114006"/>
            <a:ext cx="867229" cy="867229"/>
          </a:xfrm>
          <a:prstGeom prst="rect">
            <a:avLst/>
          </a:prstGeom>
        </p:spPr>
      </p:pic>
      <p:sp>
        <p:nvSpPr>
          <p:cNvPr id="14" name="椭圆 13"/>
          <p:cNvSpPr/>
          <p:nvPr/>
        </p:nvSpPr>
        <p:spPr>
          <a:xfrm>
            <a:off x="6492330" y="1270693"/>
            <a:ext cx="3886200" cy="33992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363686" y="1824184"/>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2226877" y="3329187"/>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归属代理</a:t>
            </a:r>
          </a:p>
        </p:txBody>
      </p:sp>
      <p:cxnSp>
        <p:nvCxnSpPr>
          <p:cNvPr id="18" name="直线连接符 17"/>
          <p:cNvCxnSpPr>
            <a:stCxn id="2" idx="2"/>
            <a:endCxn id="10" idx="0"/>
          </p:cNvCxnSpPr>
          <p:nvPr/>
        </p:nvCxnSpPr>
        <p:spPr>
          <a:xfrm flipV="1">
            <a:off x="2002993" y="3114007"/>
            <a:ext cx="1875950" cy="159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23" idx="2"/>
            <a:endCxn id="13" idx="0"/>
          </p:cNvCxnSpPr>
          <p:nvPr/>
        </p:nvCxnSpPr>
        <p:spPr>
          <a:xfrm flipH="1">
            <a:off x="7648347" y="2670822"/>
            <a:ext cx="778033" cy="44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79377" y="1776402"/>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908" y="1713878"/>
            <a:ext cx="956944" cy="956944"/>
          </a:xfrm>
          <a:prstGeom prst="rect">
            <a:avLst/>
          </a:prstGeom>
        </p:spPr>
      </p:pic>
      <p:sp>
        <p:nvSpPr>
          <p:cNvPr id="26" name="文本框 25"/>
          <p:cNvSpPr txBox="1"/>
          <p:nvPr/>
        </p:nvSpPr>
        <p:spPr>
          <a:xfrm>
            <a:off x="2766350" y="700411"/>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归属网络</a:t>
            </a:r>
            <a:endParaRPr kumimoji="1" lang="zh-CN" altLang="en-US" dirty="0">
              <a:latin typeface="Microsoft YaHei" charset="-122"/>
              <a:ea typeface="Microsoft YaHei" charset="-122"/>
              <a:cs typeface="Microsoft YaHei" charset="-122"/>
            </a:endParaRPr>
          </a:p>
        </p:txBody>
      </p:sp>
      <p:sp>
        <p:nvSpPr>
          <p:cNvPr id="27" name="文本框 26"/>
          <p:cNvSpPr txBox="1"/>
          <p:nvPr/>
        </p:nvSpPr>
        <p:spPr>
          <a:xfrm>
            <a:off x="7897881" y="741361"/>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被访网络</a:t>
            </a:r>
          </a:p>
        </p:txBody>
      </p:sp>
      <p:sp>
        <p:nvSpPr>
          <p:cNvPr id="28" name="文本框 27"/>
          <p:cNvSpPr txBox="1"/>
          <p:nvPr/>
        </p:nvSpPr>
        <p:spPr>
          <a:xfrm>
            <a:off x="9195750" y="1713878"/>
            <a:ext cx="1714500" cy="923330"/>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转交地址：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79.168.14.2</a:t>
            </a:r>
            <a:endParaRPr kumimoji="1" lang="zh-CN" altLang="en-US" dirty="0">
              <a:latin typeface="Microsoft YaHei" charset="-122"/>
              <a:ea typeface="Microsoft YaHei" charset="-122"/>
              <a:cs typeface="Microsoft YaHei" charset="-122"/>
            </a:endParaRPr>
          </a:p>
        </p:txBody>
      </p:sp>
      <p:sp>
        <p:nvSpPr>
          <p:cNvPr id="30" name="文本框 29"/>
          <p:cNvSpPr txBox="1"/>
          <p:nvPr/>
        </p:nvSpPr>
        <p:spPr>
          <a:xfrm>
            <a:off x="8132894" y="3329187"/>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外部代理</a:t>
            </a:r>
            <a:endParaRPr kumimoji="1" lang="zh-CN" altLang="en-US" dirty="0">
              <a:latin typeface="Microsoft YaHei" charset="-122"/>
              <a:ea typeface="Microsoft YaHei" charset="-122"/>
              <a:cs typeface="Microsoft YaHei" charset="-122"/>
            </a:endParaRPr>
          </a:p>
        </p:txBody>
      </p:sp>
      <p:sp>
        <p:nvSpPr>
          <p:cNvPr id="31" name="云形 30"/>
          <p:cNvSpPr/>
          <p:nvPr/>
        </p:nvSpPr>
        <p:spPr>
          <a:xfrm>
            <a:off x="4579503" y="3977124"/>
            <a:ext cx="2562904" cy="1608441"/>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solidFill>
                  <a:schemeClr val="tx1"/>
                </a:solidFill>
                <a:latin typeface="Microsoft YaHei" charset="-122"/>
                <a:ea typeface="Microsoft YaHei" charset="-122"/>
                <a:cs typeface="Microsoft YaHei" charset="-122"/>
              </a:rPr>
              <a:t>互联网</a:t>
            </a:r>
          </a:p>
        </p:txBody>
      </p:sp>
      <p:cxnSp>
        <p:nvCxnSpPr>
          <p:cNvPr id="32" name="直线连接符 31"/>
          <p:cNvCxnSpPr>
            <a:stCxn id="10" idx="2"/>
            <a:endCxn id="31" idx="2"/>
          </p:cNvCxnSpPr>
          <p:nvPr/>
        </p:nvCxnSpPr>
        <p:spPr>
          <a:xfrm>
            <a:off x="3878943" y="3981236"/>
            <a:ext cx="708510" cy="80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3" idx="2"/>
            <a:endCxn id="31" idx="0"/>
          </p:cNvCxnSpPr>
          <p:nvPr/>
        </p:nvCxnSpPr>
        <p:spPr>
          <a:xfrm flipH="1">
            <a:off x="7140271" y="3981235"/>
            <a:ext cx="508076" cy="800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284775" y="2548959"/>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移动结点</a:t>
            </a:r>
          </a:p>
        </p:txBody>
      </p:sp>
      <p:pic>
        <p:nvPicPr>
          <p:cNvPr id="43" name="图片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113" y="5948504"/>
            <a:ext cx="824768" cy="672186"/>
          </a:xfrm>
          <a:prstGeom prst="rect">
            <a:avLst/>
          </a:prstGeom>
        </p:spPr>
      </p:pic>
      <p:cxnSp>
        <p:nvCxnSpPr>
          <p:cNvPr id="44" name="直线连接符 43"/>
          <p:cNvCxnSpPr>
            <a:stCxn id="31" idx="1"/>
            <a:endCxn id="43" idx="0"/>
          </p:cNvCxnSpPr>
          <p:nvPr/>
        </p:nvCxnSpPr>
        <p:spPr>
          <a:xfrm>
            <a:off x="5860955" y="5583852"/>
            <a:ext cx="1624542" cy="3646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20853" y="5960657"/>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通信者</a:t>
            </a:r>
          </a:p>
        </p:txBody>
      </p:sp>
    </p:spTree>
    <p:extLst>
      <p:ext uri="{BB962C8B-B14F-4D97-AF65-F5344CB8AC3E}">
        <p14:creationId xmlns:p14="http://schemas.microsoft.com/office/powerpoint/2010/main" val="131542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424415" y="2297243"/>
            <a:ext cx="4395077" cy="3780620"/>
          </a:xfrm>
          <a:prstGeom prst="rect">
            <a:avLst/>
          </a:prstGeom>
        </p:spPr>
      </p:pic>
      <p:sp>
        <p:nvSpPr>
          <p:cNvPr id="11"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12" name="文本框 11"/>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3" name="文本框 12"/>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4" name="左大括号 13"/>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6" name="文本框 15"/>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1666928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3914" y="1270693"/>
            <a:ext cx="10002190"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数据报寻址并转发的方法：</a:t>
            </a:r>
            <a:r>
              <a:rPr lang="zh-CN" altLang="en-US" sz="2400" dirty="0">
                <a:solidFill>
                  <a:srgbClr val="C00000"/>
                </a:solidFill>
                <a:latin typeface="Microsoft YaHei" charset="-122"/>
                <a:ea typeface="Microsoft YaHei" charset="-122"/>
                <a:cs typeface="Microsoft YaHei" charset="-122"/>
              </a:rPr>
              <a:t>间接路由选择</a:t>
            </a:r>
            <a:r>
              <a:rPr lang="zh-CN" altLang="en-US" sz="2400" dirty="0">
                <a:latin typeface="Microsoft YaHei" charset="-122"/>
                <a:ea typeface="Microsoft YaHei" charset="-122"/>
                <a:cs typeface="Microsoft YaHei" charset="-122"/>
              </a:rPr>
              <a:t>和</a:t>
            </a:r>
            <a:r>
              <a:rPr lang="zh-CN" altLang="en-US" sz="2400" dirty="0">
                <a:solidFill>
                  <a:srgbClr val="C00000"/>
                </a:solidFill>
                <a:latin typeface="Microsoft YaHei" charset="-122"/>
                <a:ea typeface="Microsoft YaHei" charset="-122"/>
                <a:cs typeface="Microsoft YaHei" charset="-122"/>
              </a:rPr>
              <a:t>直接路由选择</a:t>
            </a:r>
          </a:p>
        </p:txBody>
      </p:sp>
      <p:sp>
        <p:nvSpPr>
          <p:cNvPr id="5"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2265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3914" y="1315526"/>
            <a:ext cx="10765155"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一、移动结点的</a:t>
            </a:r>
            <a:r>
              <a:rPr lang="zh-CN" altLang="en-US" sz="2400" dirty="0">
                <a:solidFill>
                  <a:srgbClr val="FF0000"/>
                </a:solidFill>
                <a:latin typeface="Microsoft YaHei" charset="-122"/>
                <a:ea typeface="Microsoft YaHei" charset="-122"/>
                <a:cs typeface="Microsoft YaHei" charset="-122"/>
              </a:rPr>
              <a:t>间接</a:t>
            </a:r>
            <a:r>
              <a:rPr lang="zh-CN" altLang="en-US" sz="2400" dirty="0">
                <a:latin typeface="Microsoft YaHei" charset="-122"/>
                <a:ea typeface="Microsoft YaHei" charset="-122"/>
                <a:cs typeface="Microsoft YaHei" charset="-122"/>
              </a:rPr>
              <a:t>路由选择：通信者将数据报寻址到移动结点的</a:t>
            </a:r>
            <a:r>
              <a:rPr lang="zh-CN" altLang="en-US" sz="2400" dirty="0">
                <a:solidFill>
                  <a:srgbClr val="FF0000"/>
                </a:solidFill>
                <a:latin typeface="Microsoft YaHei" charset="-122"/>
                <a:ea typeface="Microsoft YaHei" charset="-122"/>
                <a:cs typeface="Microsoft YaHei" charset="-122"/>
              </a:rPr>
              <a:t>永久地址</a:t>
            </a:r>
            <a:r>
              <a:rPr lang="zh-CN" altLang="en-US" sz="2400" dirty="0">
                <a:latin typeface="Microsoft YaHei" charset="-122"/>
                <a:ea typeface="Microsoft YaHei" charset="-122"/>
                <a:cs typeface="Microsoft YaHei" charset="-122"/>
              </a:rPr>
              <a:t>。</a:t>
            </a:r>
          </a:p>
        </p:txBody>
      </p:sp>
      <p:sp>
        <p:nvSpPr>
          <p:cNvPr id="2" name="矩形 1"/>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
        <p:nvSpPr>
          <p:cNvPr id="7"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9" name="左大括号 8"/>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923982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31" y="2513263"/>
            <a:ext cx="1214460" cy="1214460"/>
          </a:xfrm>
          <a:prstGeom prst="rect">
            <a:avLst/>
          </a:prstGeom>
        </p:spPr>
      </p:pic>
      <p:sp>
        <p:nvSpPr>
          <p:cNvPr id="5" name="文本框 4"/>
          <p:cNvSpPr txBox="1"/>
          <p:nvPr/>
        </p:nvSpPr>
        <p:spPr>
          <a:xfrm>
            <a:off x="2403642" y="3120493"/>
            <a:ext cx="834189"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186" y="2461430"/>
            <a:ext cx="1318126" cy="1318126"/>
          </a:xfrm>
          <a:prstGeom prst="rect">
            <a:avLst/>
          </a:prstGeom>
        </p:spPr>
      </p:pic>
      <p:sp>
        <p:nvSpPr>
          <p:cNvPr id="12" name="文本框 11"/>
          <p:cNvSpPr txBox="1"/>
          <p:nvPr/>
        </p:nvSpPr>
        <p:spPr>
          <a:xfrm>
            <a:off x="9053095" y="3127560"/>
            <a:ext cx="1598862"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外出旅游</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57" y="5165558"/>
            <a:ext cx="1297343" cy="1297343"/>
          </a:xfrm>
          <a:prstGeom prst="rect">
            <a:avLst/>
          </a:prstGeom>
        </p:spPr>
      </p:pic>
      <p:sp>
        <p:nvSpPr>
          <p:cNvPr id="14" name="文本框 13"/>
          <p:cNvSpPr txBox="1"/>
          <p:nvPr/>
        </p:nvSpPr>
        <p:spPr>
          <a:xfrm>
            <a:off x="6551755" y="6001236"/>
            <a:ext cx="119658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男朋友</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20" y="3298961"/>
            <a:ext cx="961189" cy="96118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916" y="3298960"/>
            <a:ext cx="961189" cy="96118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597" y="1452880"/>
            <a:ext cx="1314709" cy="1314709"/>
          </a:xfrm>
          <a:prstGeom prst="rect">
            <a:avLst/>
          </a:prstGeom>
        </p:spPr>
      </p:pic>
      <p:sp>
        <p:nvSpPr>
          <p:cNvPr id="20"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27" name="左大括号 26"/>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8" name="文本框 27"/>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29" name="矩形 28"/>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Tree>
    <p:extLst>
      <p:ext uri="{BB962C8B-B14F-4D97-AF65-F5344CB8AC3E}">
        <p14:creationId xmlns:p14="http://schemas.microsoft.com/office/powerpoint/2010/main" val="12610828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31" y="2513263"/>
            <a:ext cx="1214460" cy="1214460"/>
          </a:xfrm>
          <a:prstGeom prst="rect">
            <a:avLst/>
          </a:prstGeom>
        </p:spPr>
      </p:pic>
      <p:sp>
        <p:nvSpPr>
          <p:cNvPr id="5" name="文本框 4"/>
          <p:cNvSpPr txBox="1"/>
          <p:nvPr/>
        </p:nvSpPr>
        <p:spPr>
          <a:xfrm>
            <a:off x="2403642" y="3120493"/>
            <a:ext cx="834189"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186" y="2461430"/>
            <a:ext cx="1318126" cy="1318126"/>
          </a:xfrm>
          <a:prstGeom prst="rect">
            <a:avLst/>
          </a:prstGeom>
        </p:spPr>
      </p:pic>
      <p:sp>
        <p:nvSpPr>
          <p:cNvPr id="12" name="文本框 11"/>
          <p:cNvSpPr txBox="1"/>
          <p:nvPr/>
        </p:nvSpPr>
        <p:spPr>
          <a:xfrm>
            <a:off x="9053095" y="3127560"/>
            <a:ext cx="1598862"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外出旅游</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57" y="5165558"/>
            <a:ext cx="1297343" cy="1297343"/>
          </a:xfrm>
          <a:prstGeom prst="rect">
            <a:avLst/>
          </a:prstGeom>
        </p:spPr>
      </p:pic>
      <p:sp>
        <p:nvSpPr>
          <p:cNvPr id="14" name="文本框 13"/>
          <p:cNvSpPr txBox="1"/>
          <p:nvPr/>
        </p:nvSpPr>
        <p:spPr>
          <a:xfrm>
            <a:off x="6551755" y="6001236"/>
            <a:ext cx="119658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男朋友</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20" y="3298961"/>
            <a:ext cx="961189" cy="96118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916" y="3298960"/>
            <a:ext cx="961189" cy="961189"/>
          </a:xfrm>
          <a:prstGeom prst="rect">
            <a:avLst/>
          </a:prstGeom>
        </p:spPr>
      </p:pic>
      <p:cxnSp>
        <p:nvCxnSpPr>
          <p:cNvPr id="18" name="直线箭头连接符 17"/>
          <p:cNvCxnSpPr>
            <a:stCxn id="13" idx="1"/>
            <a:endCxn id="15" idx="2"/>
          </p:cNvCxnSpPr>
          <p:nvPr/>
        </p:nvCxnSpPr>
        <p:spPr>
          <a:xfrm flipH="1" flipV="1">
            <a:off x="4552615" y="4260150"/>
            <a:ext cx="612942" cy="1554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597" y="1452880"/>
            <a:ext cx="1314709" cy="1314709"/>
          </a:xfrm>
          <a:prstGeom prst="rect">
            <a:avLst/>
          </a:prstGeom>
        </p:spPr>
      </p:pic>
      <p:sp>
        <p:nvSpPr>
          <p:cNvPr id="23" name="文本框 22"/>
          <p:cNvSpPr txBox="1"/>
          <p:nvPr/>
        </p:nvSpPr>
        <p:spPr>
          <a:xfrm>
            <a:off x="3218165" y="4965503"/>
            <a:ext cx="1927725"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我家的地址</a:t>
            </a:r>
            <a:endParaRPr kumimoji="1" lang="zh-CN" altLang="en-US" sz="2000" dirty="0">
              <a:latin typeface="Microsoft YaHei" charset="-122"/>
              <a:ea typeface="Microsoft YaHei" charset="-122"/>
              <a:cs typeface="Microsoft YaHei" charset="-122"/>
            </a:endParaRPr>
          </a:p>
        </p:txBody>
      </p:sp>
      <p:sp>
        <p:nvSpPr>
          <p:cNvPr id="20"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27" name="左大括号 26"/>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8" name="文本框 27"/>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29" name="矩形 28"/>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
        <p:nvSpPr>
          <p:cNvPr id="25" name="文本框 24"/>
          <p:cNvSpPr txBox="1"/>
          <p:nvPr/>
        </p:nvSpPr>
        <p:spPr>
          <a:xfrm>
            <a:off x="3796707" y="4545222"/>
            <a:ext cx="486132"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16440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31" y="2513263"/>
            <a:ext cx="1214460" cy="1214460"/>
          </a:xfrm>
          <a:prstGeom prst="rect">
            <a:avLst/>
          </a:prstGeom>
        </p:spPr>
      </p:pic>
      <p:sp>
        <p:nvSpPr>
          <p:cNvPr id="5" name="文本框 4"/>
          <p:cNvSpPr txBox="1"/>
          <p:nvPr/>
        </p:nvSpPr>
        <p:spPr>
          <a:xfrm>
            <a:off x="2403642" y="3120493"/>
            <a:ext cx="834189"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186" y="2461430"/>
            <a:ext cx="1318126" cy="1318126"/>
          </a:xfrm>
          <a:prstGeom prst="rect">
            <a:avLst/>
          </a:prstGeom>
        </p:spPr>
      </p:pic>
      <p:sp>
        <p:nvSpPr>
          <p:cNvPr id="12" name="文本框 11"/>
          <p:cNvSpPr txBox="1"/>
          <p:nvPr/>
        </p:nvSpPr>
        <p:spPr>
          <a:xfrm>
            <a:off x="9053095" y="3127560"/>
            <a:ext cx="1598862"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外出旅游</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57" y="5165558"/>
            <a:ext cx="1297343" cy="1297343"/>
          </a:xfrm>
          <a:prstGeom prst="rect">
            <a:avLst/>
          </a:prstGeom>
        </p:spPr>
      </p:pic>
      <p:sp>
        <p:nvSpPr>
          <p:cNvPr id="14" name="文本框 13"/>
          <p:cNvSpPr txBox="1"/>
          <p:nvPr/>
        </p:nvSpPr>
        <p:spPr>
          <a:xfrm>
            <a:off x="6551755" y="6001236"/>
            <a:ext cx="119658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男朋友</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20" y="3298961"/>
            <a:ext cx="961189" cy="96118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916" y="3298960"/>
            <a:ext cx="961189" cy="961189"/>
          </a:xfrm>
          <a:prstGeom prst="rect">
            <a:avLst/>
          </a:prstGeom>
        </p:spPr>
      </p:pic>
      <p:cxnSp>
        <p:nvCxnSpPr>
          <p:cNvPr id="18" name="直线箭头连接符 17"/>
          <p:cNvCxnSpPr>
            <a:stCxn id="13" idx="1"/>
            <a:endCxn id="15" idx="2"/>
          </p:cNvCxnSpPr>
          <p:nvPr/>
        </p:nvCxnSpPr>
        <p:spPr>
          <a:xfrm flipH="1" flipV="1">
            <a:off x="4552615" y="4260150"/>
            <a:ext cx="612942" cy="1554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5" idx="3"/>
            <a:endCxn id="16" idx="1"/>
          </p:cNvCxnSpPr>
          <p:nvPr/>
        </p:nvCxnSpPr>
        <p:spPr>
          <a:xfrm flipV="1">
            <a:off x="5033209" y="3779555"/>
            <a:ext cx="191770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597" y="1452880"/>
            <a:ext cx="1314709" cy="1314709"/>
          </a:xfrm>
          <a:prstGeom prst="rect">
            <a:avLst/>
          </a:prstGeom>
        </p:spPr>
      </p:pic>
      <p:sp>
        <p:nvSpPr>
          <p:cNvPr id="23" name="文本框 22"/>
          <p:cNvSpPr txBox="1"/>
          <p:nvPr/>
        </p:nvSpPr>
        <p:spPr>
          <a:xfrm>
            <a:off x="3218165" y="4965503"/>
            <a:ext cx="1927725"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我家的地址</a:t>
            </a:r>
            <a:endParaRPr kumimoji="1" lang="zh-CN" altLang="en-US" sz="2000" dirty="0">
              <a:latin typeface="Microsoft YaHei" charset="-122"/>
              <a:ea typeface="Microsoft YaHei" charset="-122"/>
              <a:cs typeface="Microsoft YaHei" charset="-122"/>
            </a:endParaRPr>
          </a:p>
        </p:txBody>
      </p:sp>
      <p:sp>
        <p:nvSpPr>
          <p:cNvPr id="24" name="文本框 23"/>
          <p:cNvSpPr txBox="1"/>
          <p:nvPr/>
        </p:nvSpPr>
        <p:spPr>
          <a:xfrm>
            <a:off x="5169512" y="2999948"/>
            <a:ext cx="1567746" cy="707886"/>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a:t>
            </a:r>
            <a:r>
              <a:rPr kumimoji="1" lang="zh-CN" altLang="en-US" sz="2000">
                <a:latin typeface="Microsoft YaHei" charset="-122"/>
                <a:ea typeface="Microsoft YaHei" charset="-122"/>
                <a:cs typeface="Microsoft YaHei" charset="-122"/>
              </a:rPr>
              <a:t>旅游的地址</a:t>
            </a:r>
            <a:endParaRPr kumimoji="1" lang="zh-CN" altLang="en-US" sz="2000" dirty="0">
              <a:latin typeface="Microsoft YaHei" charset="-122"/>
              <a:ea typeface="Microsoft YaHei" charset="-122"/>
              <a:cs typeface="Microsoft YaHei" charset="-122"/>
            </a:endParaRPr>
          </a:p>
        </p:txBody>
      </p:sp>
      <p:sp>
        <p:nvSpPr>
          <p:cNvPr id="20"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27" name="左大括号 26"/>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8" name="文本框 27"/>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29" name="矩形 28"/>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
        <p:nvSpPr>
          <p:cNvPr id="25" name="文本框 24"/>
          <p:cNvSpPr txBox="1"/>
          <p:nvPr/>
        </p:nvSpPr>
        <p:spPr>
          <a:xfrm>
            <a:off x="3796707" y="4545222"/>
            <a:ext cx="486132"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
        <p:nvSpPr>
          <p:cNvPr id="30" name="文本框 29"/>
          <p:cNvSpPr txBox="1"/>
          <p:nvPr/>
        </p:nvSpPr>
        <p:spPr>
          <a:xfrm>
            <a:off x="5721092" y="3851277"/>
            <a:ext cx="486132" cy="461665"/>
          </a:xfrm>
          <a:prstGeom prst="rect">
            <a:avLst/>
          </a:prstGeom>
          <a:noFill/>
        </p:spPr>
        <p:txBody>
          <a:bodyPr wrap="square" rtlCol="0">
            <a:spAutoFit/>
          </a:bodyPr>
          <a:lstStyle/>
          <a:p>
            <a:r>
              <a:rPr kumimoji="1" lang="en-US" altLang="zh-CN" sz="2400">
                <a:latin typeface="Microsoft YaHei" charset="-122"/>
                <a:ea typeface="Microsoft YaHei" charset="-122"/>
                <a:cs typeface="Microsoft YaHei" charset="-122"/>
              </a:rPr>
              <a:t>2</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6795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31" y="2513263"/>
            <a:ext cx="1214460" cy="1214460"/>
          </a:xfrm>
          <a:prstGeom prst="rect">
            <a:avLst/>
          </a:prstGeom>
        </p:spPr>
      </p:pic>
      <p:sp>
        <p:nvSpPr>
          <p:cNvPr id="5" name="文本框 4"/>
          <p:cNvSpPr txBox="1"/>
          <p:nvPr/>
        </p:nvSpPr>
        <p:spPr>
          <a:xfrm>
            <a:off x="2403642" y="3120493"/>
            <a:ext cx="834189"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186" y="2461430"/>
            <a:ext cx="1318126" cy="1318126"/>
          </a:xfrm>
          <a:prstGeom prst="rect">
            <a:avLst/>
          </a:prstGeom>
        </p:spPr>
      </p:pic>
      <p:sp>
        <p:nvSpPr>
          <p:cNvPr id="12" name="文本框 11"/>
          <p:cNvSpPr txBox="1"/>
          <p:nvPr/>
        </p:nvSpPr>
        <p:spPr>
          <a:xfrm>
            <a:off x="9053095" y="3127560"/>
            <a:ext cx="1598862"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外出旅游</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57" y="5165558"/>
            <a:ext cx="1297343" cy="1297343"/>
          </a:xfrm>
          <a:prstGeom prst="rect">
            <a:avLst/>
          </a:prstGeom>
        </p:spPr>
      </p:pic>
      <p:sp>
        <p:nvSpPr>
          <p:cNvPr id="14" name="文本框 13"/>
          <p:cNvSpPr txBox="1"/>
          <p:nvPr/>
        </p:nvSpPr>
        <p:spPr>
          <a:xfrm>
            <a:off x="6551755" y="6001236"/>
            <a:ext cx="119658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男朋友</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20" y="3298961"/>
            <a:ext cx="961189" cy="96118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916" y="3298960"/>
            <a:ext cx="961189" cy="961189"/>
          </a:xfrm>
          <a:prstGeom prst="rect">
            <a:avLst/>
          </a:prstGeom>
        </p:spPr>
      </p:pic>
      <p:cxnSp>
        <p:nvCxnSpPr>
          <p:cNvPr id="18" name="直线箭头连接符 17"/>
          <p:cNvCxnSpPr>
            <a:stCxn id="13" idx="1"/>
            <a:endCxn id="15" idx="2"/>
          </p:cNvCxnSpPr>
          <p:nvPr/>
        </p:nvCxnSpPr>
        <p:spPr>
          <a:xfrm flipH="1" flipV="1">
            <a:off x="4552615" y="4260150"/>
            <a:ext cx="612942" cy="15540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5" idx="3"/>
            <a:endCxn id="16" idx="1"/>
          </p:cNvCxnSpPr>
          <p:nvPr/>
        </p:nvCxnSpPr>
        <p:spPr>
          <a:xfrm flipV="1">
            <a:off x="5033209" y="3779555"/>
            <a:ext cx="191770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597" y="1452880"/>
            <a:ext cx="1314709" cy="1314709"/>
          </a:xfrm>
          <a:prstGeom prst="rect">
            <a:avLst/>
          </a:prstGeom>
        </p:spPr>
      </p:pic>
      <p:sp>
        <p:nvSpPr>
          <p:cNvPr id="23" name="文本框 22"/>
          <p:cNvSpPr txBox="1"/>
          <p:nvPr/>
        </p:nvSpPr>
        <p:spPr>
          <a:xfrm>
            <a:off x="3218165" y="4965503"/>
            <a:ext cx="1927725"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我家的地址</a:t>
            </a:r>
            <a:endParaRPr kumimoji="1" lang="zh-CN" altLang="en-US" sz="2000" dirty="0">
              <a:latin typeface="Microsoft YaHei" charset="-122"/>
              <a:ea typeface="Microsoft YaHei" charset="-122"/>
              <a:cs typeface="Microsoft YaHei" charset="-122"/>
            </a:endParaRPr>
          </a:p>
        </p:txBody>
      </p:sp>
      <p:sp>
        <p:nvSpPr>
          <p:cNvPr id="24" name="文本框 23"/>
          <p:cNvSpPr txBox="1"/>
          <p:nvPr/>
        </p:nvSpPr>
        <p:spPr>
          <a:xfrm>
            <a:off x="5169512" y="2999948"/>
            <a:ext cx="1567746" cy="707886"/>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外出</a:t>
            </a:r>
            <a:r>
              <a:rPr kumimoji="1" lang="zh-CN" altLang="en-US" sz="2000">
                <a:latin typeface="Microsoft YaHei" charset="-122"/>
                <a:ea typeface="Microsoft YaHei" charset="-122"/>
                <a:cs typeface="Microsoft YaHei" charset="-122"/>
              </a:rPr>
              <a:t>旅游的地址</a:t>
            </a:r>
            <a:endParaRPr kumimoji="1" lang="zh-CN" altLang="en-US" sz="2000" dirty="0">
              <a:latin typeface="Microsoft YaHei" charset="-122"/>
              <a:ea typeface="Microsoft YaHei" charset="-122"/>
              <a:cs typeface="Microsoft YaHei" charset="-122"/>
            </a:endParaRPr>
          </a:p>
        </p:txBody>
      </p:sp>
      <p:cxnSp>
        <p:nvCxnSpPr>
          <p:cNvPr id="26" name="直线箭头连接符 25"/>
          <p:cNvCxnSpPr>
            <a:stCxn id="11" idx="1"/>
            <a:endCxn id="11" idx="0"/>
          </p:cNvCxnSpPr>
          <p:nvPr/>
        </p:nvCxnSpPr>
        <p:spPr>
          <a:xfrm flipV="1">
            <a:off x="7351186" y="2461430"/>
            <a:ext cx="659063" cy="659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27" name="左大括号 26"/>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8" name="文本框 27"/>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29" name="矩形 28"/>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
        <p:nvSpPr>
          <p:cNvPr id="25" name="文本框 24"/>
          <p:cNvSpPr txBox="1"/>
          <p:nvPr/>
        </p:nvSpPr>
        <p:spPr>
          <a:xfrm>
            <a:off x="3796707" y="4545222"/>
            <a:ext cx="486132" cy="461665"/>
          </a:xfrm>
          <a:prstGeom prst="rect">
            <a:avLst/>
          </a:prstGeom>
          <a:noFill/>
        </p:spPr>
        <p:txBody>
          <a:bodyPr wrap="square" rtlCol="0">
            <a:spAutoFit/>
          </a:bodyPr>
          <a:lstStyle/>
          <a:p>
            <a:r>
              <a:rPr kumimoji="1" lang="en-US" altLang="zh-CN" sz="240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
        <p:nvSpPr>
          <p:cNvPr id="30" name="文本框 29"/>
          <p:cNvSpPr txBox="1"/>
          <p:nvPr/>
        </p:nvSpPr>
        <p:spPr>
          <a:xfrm>
            <a:off x="5721092" y="3851277"/>
            <a:ext cx="486132" cy="461665"/>
          </a:xfrm>
          <a:prstGeom prst="rect">
            <a:avLst/>
          </a:prstGeom>
          <a:noFill/>
        </p:spPr>
        <p:txBody>
          <a:bodyPr wrap="square" rtlCol="0">
            <a:spAutoFit/>
          </a:bodyPr>
          <a:lstStyle/>
          <a:p>
            <a:r>
              <a:rPr kumimoji="1" lang="en-US" altLang="zh-CN" sz="2400">
                <a:latin typeface="Microsoft YaHei" charset="-122"/>
                <a:ea typeface="Microsoft YaHei" charset="-122"/>
                <a:cs typeface="Microsoft YaHei" charset="-122"/>
              </a:rPr>
              <a:t>2</a:t>
            </a:r>
            <a:endParaRPr kumimoji="1" lang="zh-CN" altLang="en-US" sz="2400" dirty="0">
              <a:latin typeface="Microsoft YaHei" charset="-122"/>
              <a:ea typeface="Microsoft YaHei" charset="-122"/>
              <a:cs typeface="Microsoft YaHei" charset="-122"/>
            </a:endParaRPr>
          </a:p>
        </p:txBody>
      </p:sp>
      <p:sp>
        <p:nvSpPr>
          <p:cNvPr id="31" name="文本框 30"/>
          <p:cNvSpPr txBox="1"/>
          <p:nvPr/>
        </p:nvSpPr>
        <p:spPr>
          <a:xfrm>
            <a:off x="7131720" y="2333020"/>
            <a:ext cx="486132"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94800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9" name="左大括号 8"/>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1" name="矩形 10"/>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
        <p:nvSpPr>
          <p:cNvPr id="12" name="TextBox 5"/>
          <p:cNvSpPr txBox="1"/>
          <p:nvPr/>
        </p:nvSpPr>
        <p:spPr>
          <a:xfrm>
            <a:off x="293914" y="1315526"/>
            <a:ext cx="10765155"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一、移动结点的</a:t>
            </a:r>
            <a:r>
              <a:rPr lang="zh-CN" altLang="en-US" sz="2400" dirty="0">
                <a:solidFill>
                  <a:srgbClr val="FF0000"/>
                </a:solidFill>
                <a:latin typeface="Microsoft YaHei" charset="-122"/>
                <a:ea typeface="Microsoft YaHei" charset="-122"/>
                <a:cs typeface="Microsoft YaHei" charset="-122"/>
              </a:rPr>
              <a:t>间接</a:t>
            </a:r>
            <a:r>
              <a:rPr lang="zh-CN" altLang="en-US" sz="2400" dirty="0">
                <a:latin typeface="Microsoft YaHei" charset="-122"/>
                <a:ea typeface="Microsoft YaHei" charset="-122"/>
                <a:cs typeface="Microsoft YaHei" charset="-122"/>
              </a:rPr>
              <a:t>路由选择：通信者将数据报寻址到移动结点的</a:t>
            </a:r>
            <a:r>
              <a:rPr lang="zh-CN" altLang="en-US" sz="2400" dirty="0">
                <a:solidFill>
                  <a:srgbClr val="FF0000"/>
                </a:solidFill>
                <a:latin typeface="Microsoft YaHei" charset="-122"/>
                <a:ea typeface="Microsoft YaHei" charset="-122"/>
                <a:cs typeface="Microsoft YaHei" charset="-122"/>
              </a:rPr>
              <a:t>永久地址</a:t>
            </a:r>
            <a:r>
              <a:rPr lang="zh-CN" altLang="en-US" sz="2400" dirty="0">
                <a:latin typeface="Microsoft YaHei" charset="-122"/>
                <a:ea typeface="Microsoft YaHei" charset="-122"/>
                <a:cs typeface="Microsoft YaHei" charset="-122"/>
              </a:rPr>
              <a:t>。</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621" y="3087099"/>
            <a:ext cx="803200" cy="8032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9770" y="3947234"/>
            <a:ext cx="683149" cy="683149"/>
          </a:xfrm>
          <a:prstGeom prst="rect">
            <a:avLst/>
          </a:prstGeom>
        </p:spPr>
      </p:pic>
      <p:sp>
        <p:nvSpPr>
          <p:cNvPr id="15" name="椭圆 14"/>
          <p:cNvSpPr/>
          <p:nvPr/>
        </p:nvSpPr>
        <p:spPr>
          <a:xfrm>
            <a:off x="1028699" y="2514448"/>
            <a:ext cx="3886200" cy="24891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9174" y="3914576"/>
            <a:ext cx="683149" cy="683149"/>
          </a:xfrm>
          <a:prstGeom prst="rect">
            <a:avLst/>
          </a:prstGeom>
        </p:spPr>
      </p:pic>
      <p:sp>
        <p:nvSpPr>
          <p:cNvPr id="17" name="椭圆 16"/>
          <p:cNvSpPr/>
          <p:nvPr/>
        </p:nvSpPr>
        <p:spPr>
          <a:xfrm>
            <a:off x="6116772" y="2576971"/>
            <a:ext cx="3886200" cy="24266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2988128" y="2624754"/>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sp>
        <p:nvSpPr>
          <p:cNvPr id="19" name="文本框 18"/>
          <p:cNvSpPr txBox="1"/>
          <p:nvPr/>
        </p:nvSpPr>
        <p:spPr>
          <a:xfrm>
            <a:off x="1851319" y="4129757"/>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归属代理</a:t>
            </a:r>
          </a:p>
        </p:txBody>
      </p:sp>
      <p:cxnSp>
        <p:nvCxnSpPr>
          <p:cNvPr id="20" name="直线连接符 19"/>
          <p:cNvCxnSpPr>
            <a:stCxn id="13" idx="2"/>
          </p:cNvCxnSpPr>
          <p:nvPr/>
        </p:nvCxnSpPr>
        <p:spPr>
          <a:xfrm>
            <a:off x="1519221" y="3890299"/>
            <a:ext cx="1984164" cy="56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903819" y="2576972"/>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2350" y="2547105"/>
            <a:ext cx="753821" cy="753821"/>
          </a:xfrm>
          <a:prstGeom prst="rect">
            <a:avLst/>
          </a:prstGeom>
        </p:spPr>
      </p:pic>
      <p:sp>
        <p:nvSpPr>
          <p:cNvPr id="24" name="文本框 23"/>
          <p:cNvSpPr txBox="1"/>
          <p:nvPr/>
        </p:nvSpPr>
        <p:spPr>
          <a:xfrm>
            <a:off x="2398199" y="2056113"/>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归属网络</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7522323" y="2112592"/>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被访网络</a:t>
            </a:r>
          </a:p>
        </p:txBody>
      </p:sp>
      <p:sp>
        <p:nvSpPr>
          <p:cNvPr id="26" name="文本框 25"/>
          <p:cNvSpPr txBox="1"/>
          <p:nvPr/>
        </p:nvSpPr>
        <p:spPr>
          <a:xfrm>
            <a:off x="8820192" y="2514448"/>
            <a:ext cx="1714500" cy="923330"/>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转交地址：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79.168.14.2</a:t>
            </a:r>
            <a:endParaRPr kumimoji="1" lang="zh-CN" altLang="en-US" dirty="0">
              <a:latin typeface="Microsoft YaHei" charset="-122"/>
              <a:ea typeface="Microsoft YaHei" charset="-122"/>
              <a:cs typeface="Microsoft YaHei" charset="-122"/>
            </a:endParaRPr>
          </a:p>
        </p:txBody>
      </p:sp>
      <p:sp>
        <p:nvSpPr>
          <p:cNvPr id="27" name="文本框 26"/>
          <p:cNvSpPr txBox="1"/>
          <p:nvPr/>
        </p:nvSpPr>
        <p:spPr>
          <a:xfrm>
            <a:off x="7757336" y="4129757"/>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外部代理</a:t>
            </a:r>
            <a:endParaRPr kumimoji="1" lang="zh-CN" altLang="en-US" dirty="0">
              <a:latin typeface="Microsoft YaHei" charset="-122"/>
              <a:ea typeface="Microsoft YaHei" charset="-122"/>
              <a:cs typeface="Microsoft YaHei" charset="-122"/>
            </a:endParaRPr>
          </a:p>
        </p:txBody>
      </p:sp>
      <p:sp>
        <p:nvSpPr>
          <p:cNvPr id="28" name="云形 27"/>
          <p:cNvSpPr/>
          <p:nvPr/>
        </p:nvSpPr>
        <p:spPr>
          <a:xfrm>
            <a:off x="4203945" y="4777695"/>
            <a:ext cx="2562904" cy="93454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solidFill>
                  <a:schemeClr val="tx1"/>
                </a:solidFill>
                <a:latin typeface="Microsoft YaHei" charset="-122"/>
                <a:ea typeface="Microsoft YaHei" charset="-122"/>
                <a:cs typeface="Microsoft YaHei" charset="-122"/>
              </a:rPr>
              <a:t>互联网</a:t>
            </a:r>
          </a:p>
        </p:txBody>
      </p:sp>
      <p:cxnSp>
        <p:nvCxnSpPr>
          <p:cNvPr id="29" name="直线连接符 28"/>
          <p:cNvCxnSpPr>
            <a:stCxn id="14" idx="2"/>
            <a:endCxn id="28" idx="2"/>
          </p:cNvCxnSpPr>
          <p:nvPr/>
        </p:nvCxnSpPr>
        <p:spPr>
          <a:xfrm>
            <a:off x="3411345" y="4630383"/>
            <a:ext cx="800550" cy="614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2"/>
            <a:endCxn id="28" idx="0"/>
          </p:cNvCxnSpPr>
          <p:nvPr/>
        </p:nvCxnSpPr>
        <p:spPr>
          <a:xfrm flipH="1">
            <a:off x="6764713" y="4597725"/>
            <a:ext cx="416036" cy="6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697082" y="3300925"/>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移动结点</a:t>
            </a:r>
          </a:p>
        </p:txBody>
      </p:sp>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9818" y="5584988"/>
            <a:ext cx="824768" cy="672186"/>
          </a:xfrm>
          <a:prstGeom prst="rect">
            <a:avLst/>
          </a:prstGeom>
        </p:spPr>
      </p:pic>
      <p:cxnSp>
        <p:nvCxnSpPr>
          <p:cNvPr id="33" name="直线连接符 32"/>
          <p:cNvCxnSpPr>
            <a:stCxn id="28" idx="1"/>
            <a:endCxn id="32" idx="1"/>
          </p:cNvCxnSpPr>
          <p:nvPr/>
        </p:nvCxnSpPr>
        <p:spPr>
          <a:xfrm>
            <a:off x="5485397" y="5711242"/>
            <a:ext cx="2304421" cy="209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759948" y="5634878"/>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通信者</a:t>
            </a:r>
          </a:p>
        </p:txBody>
      </p:sp>
      <p:cxnSp>
        <p:nvCxnSpPr>
          <p:cNvPr id="48" name="直线连接符 47"/>
          <p:cNvCxnSpPr>
            <a:stCxn id="23" idx="2"/>
            <a:endCxn id="16" idx="0"/>
          </p:cNvCxnSpPr>
          <p:nvPr/>
        </p:nvCxnSpPr>
        <p:spPr>
          <a:xfrm flipH="1">
            <a:off x="7180749" y="3300926"/>
            <a:ext cx="768512" cy="613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660732" y="5115459"/>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1</a:t>
            </a:r>
            <a:endParaRPr kumimoji="1" lang="zh-CN" altLang="en-US" sz="2400" dirty="0">
              <a:solidFill>
                <a:srgbClr val="C00000"/>
              </a:solidFill>
              <a:latin typeface="Microsoft YaHei" charset="-122"/>
              <a:ea typeface="Microsoft YaHei" charset="-122"/>
              <a:cs typeface="Microsoft YaHei" charset="-122"/>
            </a:endParaRPr>
          </a:p>
        </p:txBody>
      </p:sp>
      <p:sp>
        <p:nvSpPr>
          <p:cNvPr id="52" name="文本框 51"/>
          <p:cNvSpPr txBox="1"/>
          <p:nvPr/>
        </p:nvSpPr>
        <p:spPr>
          <a:xfrm>
            <a:off x="5261051" y="3637963"/>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2</a:t>
            </a:r>
            <a:endParaRPr kumimoji="1" lang="zh-CN" altLang="en-US" sz="2400" dirty="0">
              <a:solidFill>
                <a:srgbClr val="C00000"/>
              </a:solidFill>
              <a:latin typeface="Microsoft YaHei" charset="-122"/>
              <a:ea typeface="Microsoft YaHei" charset="-122"/>
              <a:cs typeface="Microsoft YaHei" charset="-122"/>
            </a:endParaRPr>
          </a:p>
        </p:txBody>
      </p:sp>
      <p:sp>
        <p:nvSpPr>
          <p:cNvPr id="56" name="文本框 55"/>
          <p:cNvSpPr txBox="1"/>
          <p:nvPr/>
        </p:nvSpPr>
        <p:spPr>
          <a:xfrm>
            <a:off x="6878936" y="3281533"/>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3</a:t>
            </a:r>
            <a:endParaRPr kumimoji="1" lang="zh-CN" altLang="en-US" sz="2400" dirty="0">
              <a:solidFill>
                <a:srgbClr val="C00000"/>
              </a:solidFill>
              <a:latin typeface="Microsoft YaHei" charset="-122"/>
              <a:ea typeface="Microsoft YaHei" charset="-122"/>
              <a:cs typeface="Microsoft YaHei" charset="-122"/>
            </a:endParaRPr>
          </a:p>
        </p:txBody>
      </p:sp>
      <p:cxnSp>
        <p:nvCxnSpPr>
          <p:cNvPr id="57" name="直线箭头连接符 56"/>
          <p:cNvCxnSpPr>
            <a:stCxn id="32" idx="1"/>
            <a:endCxn id="14" idx="2"/>
          </p:cNvCxnSpPr>
          <p:nvPr/>
        </p:nvCxnSpPr>
        <p:spPr>
          <a:xfrm flipH="1" flipV="1">
            <a:off x="3411345" y="4630383"/>
            <a:ext cx="4378473" cy="12906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4" idx="3"/>
            <a:endCxn id="16" idx="1"/>
          </p:cNvCxnSpPr>
          <p:nvPr/>
        </p:nvCxnSpPr>
        <p:spPr>
          <a:xfrm flipV="1">
            <a:off x="3752919" y="4256151"/>
            <a:ext cx="3086255" cy="32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16" idx="0"/>
            <a:endCxn id="23" idx="1"/>
          </p:cNvCxnSpPr>
          <p:nvPr/>
        </p:nvCxnSpPr>
        <p:spPr>
          <a:xfrm flipV="1">
            <a:off x="7180749" y="2924016"/>
            <a:ext cx="391601" cy="9905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79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3914" y="1284086"/>
            <a:ext cx="10452735"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一、移动结点的</a:t>
            </a:r>
            <a:r>
              <a:rPr lang="zh-CN" altLang="en-US" sz="2400" dirty="0">
                <a:solidFill>
                  <a:srgbClr val="FF0000"/>
                </a:solidFill>
                <a:latin typeface="Microsoft YaHei" charset="-122"/>
                <a:ea typeface="Microsoft YaHei" charset="-122"/>
                <a:cs typeface="Microsoft YaHei" charset="-122"/>
              </a:rPr>
              <a:t>间接</a:t>
            </a:r>
            <a:r>
              <a:rPr lang="zh-CN" altLang="en-US" sz="2400" dirty="0">
                <a:latin typeface="Microsoft YaHei" charset="-122"/>
                <a:ea typeface="Microsoft YaHei" charset="-122"/>
                <a:cs typeface="Microsoft YaHei" charset="-122"/>
              </a:rPr>
              <a:t>路由选择</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网络层新功能：</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、移动结点到</a:t>
            </a:r>
            <a:r>
              <a:rPr lang="zh-CN" altLang="en-US" sz="2400" dirty="0">
                <a:solidFill>
                  <a:schemeClr val="tx1"/>
                </a:solidFill>
                <a:latin typeface="Microsoft YaHei" charset="-122"/>
                <a:ea typeface="Microsoft YaHei" charset="-122"/>
                <a:cs typeface="Microsoft YaHei" charset="-122"/>
              </a:rPr>
              <a:t>外部代理的协议</a:t>
            </a:r>
            <a:r>
              <a:rPr lang="zh-CN" altLang="en-US" sz="2400" dirty="0">
                <a:latin typeface="Microsoft YaHei" charset="-122"/>
                <a:ea typeface="Microsoft YaHei" charset="-122"/>
                <a:cs typeface="Microsoft YaHei" charset="-122"/>
              </a:rPr>
              <a:t>：注册，取消。</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外部代理到归属代理的注册协议</a:t>
            </a:r>
            <a:r>
              <a:rPr lang="zh-CN" altLang="en-US" sz="2400" dirty="0">
                <a:latin typeface="Microsoft YaHei" charset="-122"/>
                <a:ea typeface="Microsoft YaHei" charset="-122"/>
                <a:cs typeface="Microsoft YaHei" charset="-122"/>
              </a:rPr>
              <a:t>：外部代理告诉归属代理</a:t>
            </a:r>
            <a:r>
              <a:rPr lang="en-US" altLang="zh-CN" sz="2400" dirty="0">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、归属代理数据报</a:t>
            </a:r>
            <a:r>
              <a:rPr lang="zh-CN" altLang="en-US" sz="2400" b="1" dirty="0">
                <a:latin typeface="Microsoft YaHei" charset="-122"/>
                <a:ea typeface="Microsoft YaHei" charset="-122"/>
                <a:cs typeface="Microsoft YaHei" charset="-122"/>
              </a:rPr>
              <a:t>封装</a:t>
            </a:r>
            <a:r>
              <a:rPr lang="zh-CN" altLang="en-US" sz="2400" dirty="0">
                <a:latin typeface="Microsoft YaHei" charset="-122"/>
                <a:ea typeface="Microsoft YaHei" charset="-122"/>
                <a:cs typeface="Microsoft YaHei" charset="-122"/>
              </a:rPr>
              <a:t>协议：归属代理封装原始数据报，转发。</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、外部代理</a:t>
            </a:r>
            <a:r>
              <a:rPr lang="zh-CN" altLang="en-US" sz="2400" b="1" dirty="0">
                <a:latin typeface="Microsoft YaHei" charset="-122"/>
                <a:ea typeface="Microsoft YaHei" charset="-122"/>
                <a:cs typeface="Microsoft YaHei" charset="-122"/>
              </a:rPr>
              <a:t>拆封</a:t>
            </a:r>
            <a:r>
              <a:rPr lang="zh-CN" altLang="en-US" sz="2400" dirty="0">
                <a:latin typeface="Microsoft YaHei" charset="-122"/>
                <a:ea typeface="Microsoft YaHei" charset="-122"/>
                <a:cs typeface="Microsoft YaHei" charset="-122"/>
              </a:rPr>
              <a:t>协议：从封装好的数据报中提取原始数据报，转发。</a:t>
            </a:r>
          </a:p>
        </p:txBody>
      </p:sp>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0" name="矩形 9"/>
          <p:cNvSpPr/>
          <p:nvPr/>
        </p:nvSpPr>
        <p:spPr>
          <a:xfrm>
            <a:off x="0" y="227455"/>
            <a:ext cx="2347117"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7.2.3.1</a:t>
            </a:r>
            <a:r>
              <a:rPr lang="zh-CN" altLang="en-US" sz="1200" dirty="0">
                <a:solidFill>
                  <a:schemeClr val="bg1">
                    <a:lumMod val="75000"/>
                  </a:schemeClr>
                </a:solidFill>
                <a:latin typeface="Helvetica Neue For Number" charset="0"/>
              </a:rPr>
              <a:t>移动结点的间接路由选择</a:t>
            </a:r>
            <a:endParaRPr lang="zh-CN" altLang="en-US" sz="1200" dirty="0">
              <a:solidFill>
                <a:schemeClr val="bg1">
                  <a:lumMod val="75000"/>
                </a:schemeClr>
              </a:solidFill>
            </a:endParaRPr>
          </a:p>
        </p:txBody>
      </p:sp>
    </p:spTree>
    <p:extLst>
      <p:ext uri="{BB962C8B-B14F-4D97-AF65-F5344CB8AC3E}">
        <p14:creationId xmlns:p14="http://schemas.microsoft.com/office/powerpoint/2010/main" val="1733592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293914" y="1284086"/>
            <a:ext cx="11348357"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一、移动结点的</a:t>
            </a:r>
            <a:r>
              <a:rPr lang="zh-CN" altLang="en-US" sz="2400" dirty="0">
                <a:solidFill>
                  <a:srgbClr val="FF0000"/>
                </a:solidFill>
                <a:latin typeface="Microsoft YaHei" charset="-122"/>
                <a:ea typeface="Microsoft YaHei" charset="-122"/>
                <a:cs typeface="Microsoft YaHei" charset="-122"/>
              </a:rPr>
              <a:t>间接</a:t>
            </a:r>
            <a:r>
              <a:rPr lang="zh-CN" altLang="en-US" sz="2400" dirty="0">
                <a:latin typeface="Microsoft YaHei" charset="-122"/>
                <a:ea typeface="Microsoft YaHei" charset="-122"/>
                <a:cs typeface="Microsoft YaHei" charset="-122"/>
              </a:rPr>
              <a:t>路由选择</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三角路由选择问题：</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通信者和移动结点之间存在一条更有效的路由，发往移动结点的数据报也要先发给归属代理，然后在发送到被访网络。</a:t>
            </a:r>
          </a:p>
        </p:txBody>
      </p:sp>
    </p:spTree>
    <p:extLst>
      <p:ext uri="{BB962C8B-B14F-4D97-AF65-F5344CB8AC3E}">
        <p14:creationId xmlns:p14="http://schemas.microsoft.com/office/powerpoint/2010/main" val="1661526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293914" y="1284086"/>
            <a:ext cx="11560629"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二、移动结点的</a:t>
            </a:r>
            <a:r>
              <a:rPr lang="zh-CN" altLang="en-US" sz="2400" dirty="0">
                <a:solidFill>
                  <a:srgbClr val="FF0000"/>
                </a:solidFill>
                <a:latin typeface="Microsoft YaHei" charset="-122"/>
                <a:ea typeface="Microsoft YaHei" charset="-122"/>
                <a:cs typeface="Microsoft YaHei" charset="-122"/>
              </a:rPr>
              <a:t>直接</a:t>
            </a:r>
            <a:r>
              <a:rPr lang="zh-CN" altLang="en-US" sz="2400" dirty="0">
                <a:latin typeface="Microsoft YaHei" charset="-122"/>
                <a:ea typeface="Microsoft YaHei" charset="-122"/>
                <a:cs typeface="Microsoft YaHei" charset="-122"/>
              </a:rPr>
              <a:t>路由选择</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通信者所在网络中的</a:t>
            </a:r>
            <a:r>
              <a:rPr lang="zh-CN" altLang="en-US" sz="2400" dirty="0">
                <a:solidFill>
                  <a:srgbClr val="FF0000"/>
                </a:solidFill>
                <a:latin typeface="Microsoft YaHei" charset="-122"/>
                <a:ea typeface="Microsoft YaHei" charset="-122"/>
                <a:cs typeface="Microsoft YaHei" charset="-122"/>
              </a:rPr>
              <a:t>通信者代理</a:t>
            </a:r>
            <a:r>
              <a:rPr lang="zh-CN" altLang="en-US" sz="2400" dirty="0">
                <a:latin typeface="Microsoft YaHei" charset="-122"/>
                <a:ea typeface="Microsoft YaHei" charset="-122"/>
                <a:cs typeface="Microsoft YaHei" charset="-122"/>
              </a:rPr>
              <a:t>先获取移动结点的</a:t>
            </a:r>
            <a:r>
              <a:rPr lang="en-US" altLang="zh-CN" sz="2400" dirty="0">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。通信者代理将数据报发往移动结点的</a:t>
            </a:r>
            <a:r>
              <a:rPr lang="en-US" altLang="zh-CN" sz="2400" dirty="0">
                <a:solidFill>
                  <a:srgbClr val="FF0000"/>
                </a:solidFill>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54434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32190" y="3654315"/>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值</a:t>
            </a:r>
            <a:endParaRPr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424415" y="2297243"/>
            <a:ext cx="4395077" cy="3780620"/>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432806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66" y="2012637"/>
            <a:ext cx="1214460" cy="1214460"/>
          </a:xfrm>
          <a:prstGeom prst="rect">
            <a:avLst/>
          </a:prstGeom>
        </p:spPr>
      </p:pic>
      <p:sp>
        <p:nvSpPr>
          <p:cNvPr id="5" name="文本框 4"/>
          <p:cNvSpPr txBox="1"/>
          <p:nvPr/>
        </p:nvSpPr>
        <p:spPr>
          <a:xfrm>
            <a:off x="2147077" y="2619867"/>
            <a:ext cx="834189"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我家</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4621" y="1960804"/>
            <a:ext cx="1318126" cy="1318126"/>
          </a:xfrm>
          <a:prstGeom prst="rect">
            <a:avLst/>
          </a:prstGeom>
        </p:spPr>
      </p:pic>
      <p:sp>
        <p:nvSpPr>
          <p:cNvPr id="12" name="文本框 11"/>
          <p:cNvSpPr txBox="1"/>
          <p:nvPr/>
        </p:nvSpPr>
        <p:spPr>
          <a:xfrm>
            <a:off x="8796530" y="2626934"/>
            <a:ext cx="159886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外出旅游</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683" y="5381311"/>
            <a:ext cx="1297343" cy="1297343"/>
          </a:xfrm>
          <a:prstGeom prst="rect">
            <a:avLst/>
          </a:prstGeom>
        </p:spPr>
      </p:pic>
      <p:sp>
        <p:nvSpPr>
          <p:cNvPr id="14" name="文本框 13"/>
          <p:cNvSpPr txBox="1"/>
          <p:nvPr/>
        </p:nvSpPr>
        <p:spPr>
          <a:xfrm>
            <a:off x="6702881" y="6216989"/>
            <a:ext cx="1196581"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男朋友</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5455" y="2798335"/>
            <a:ext cx="961189" cy="961189"/>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8486" y="915246"/>
            <a:ext cx="1314709" cy="1314709"/>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026" y="2798334"/>
            <a:ext cx="961189" cy="961189"/>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4753" y="5218332"/>
            <a:ext cx="961189" cy="961189"/>
          </a:xfrm>
          <a:prstGeom prst="rect">
            <a:avLst/>
          </a:prstGeom>
        </p:spPr>
      </p:pic>
      <p:cxnSp>
        <p:nvCxnSpPr>
          <p:cNvPr id="19" name="直线箭头连接符 18"/>
          <p:cNvCxnSpPr>
            <a:stCxn id="18" idx="0"/>
            <a:endCxn id="15" idx="2"/>
          </p:cNvCxnSpPr>
          <p:nvPr/>
        </p:nvCxnSpPr>
        <p:spPr>
          <a:xfrm flipH="1" flipV="1">
            <a:off x="4296050" y="3759524"/>
            <a:ext cx="789298" cy="14588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4003344" y="3915098"/>
            <a:ext cx="825727" cy="1598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8" idx="0"/>
            <a:endCxn id="17" idx="2"/>
          </p:cNvCxnSpPr>
          <p:nvPr/>
        </p:nvCxnSpPr>
        <p:spPr>
          <a:xfrm flipV="1">
            <a:off x="5085348" y="3759523"/>
            <a:ext cx="2009273" cy="1458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7" idx="0"/>
            <a:endCxn id="16" idx="1"/>
          </p:cNvCxnSpPr>
          <p:nvPr/>
        </p:nvCxnSpPr>
        <p:spPr>
          <a:xfrm flipV="1">
            <a:off x="7094621" y="1572601"/>
            <a:ext cx="703865" cy="12257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23" name="左大括号 22"/>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4" name="文本框 23"/>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26" name="文本框 25"/>
          <p:cNvSpPr txBox="1"/>
          <p:nvPr/>
        </p:nvSpPr>
        <p:spPr>
          <a:xfrm>
            <a:off x="4599217" y="4105050"/>
            <a:ext cx="486132" cy="461665"/>
          </a:xfrm>
          <a:prstGeom prst="rect">
            <a:avLst/>
          </a:prstGeom>
          <a:noFill/>
        </p:spPr>
        <p:txBody>
          <a:bodyPr wrap="square" rtlCol="0">
            <a:spAutoFit/>
          </a:bodyPr>
          <a:lstStyle/>
          <a:p>
            <a:r>
              <a:rPr kumimoji="1" lang="en-US" altLang="zh-CN" sz="2400">
                <a:latin typeface="Microsoft YaHei" charset="-122"/>
                <a:ea typeface="Microsoft YaHei" charset="-122"/>
                <a:cs typeface="Microsoft YaHei" charset="-122"/>
              </a:rPr>
              <a:t>1</a:t>
            </a:r>
            <a:endParaRPr kumimoji="1" lang="zh-CN" altLang="en-US" sz="2400" dirty="0">
              <a:latin typeface="Microsoft YaHei" charset="-122"/>
              <a:ea typeface="Microsoft YaHei" charset="-122"/>
              <a:cs typeface="Microsoft YaHei" charset="-122"/>
            </a:endParaRPr>
          </a:p>
        </p:txBody>
      </p:sp>
      <p:sp>
        <p:nvSpPr>
          <p:cNvPr id="27" name="文本框 26"/>
          <p:cNvSpPr txBox="1"/>
          <p:nvPr/>
        </p:nvSpPr>
        <p:spPr>
          <a:xfrm>
            <a:off x="3796707" y="4545222"/>
            <a:ext cx="486132" cy="461665"/>
          </a:xfrm>
          <a:prstGeom prst="rect">
            <a:avLst/>
          </a:prstGeom>
          <a:noFill/>
        </p:spPr>
        <p:txBody>
          <a:bodyPr wrap="square" rtlCol="0">
            <a:spAutoFit/>
          </a:bodyPr>
          <a:lstStyle/>
          <a:p>
            <a:r>
              <a:rPr kumimoji="1" lang="en-US" altLang="zh-CN" sz="2400">
                <a:latin typeface="Microsoft YaHei" charset="-122"/>
                <a:ea typeface="Microsoft YaHei" charset="-122"/>
                <a:cs typeface="Microsoft YaHei" charset="-122"/>
              </a:rPr>
              <a:t>2</a:t>
            </a:r>
            <a:endParaRPr kumimoji="1" lang="zh-CN" altLang="en-US" sz="2400" dirty="0">
              <a:latin typeface="Microsoft YaHei" charset="-122"/>
              <a:ea typeface="Microsoft YaHei" charset="-122"/>
              <a:cs typeface="Microsoft YaHei" charset="-122"/>
            </a:endParaRPr>
          </a:p>
        </p:txBody>
      </p:sp>
      <p:sp>
        <p:nvSpPr>
          <p:cNvPr id="28" name="文本框 27"/>
          <p:cNvSpPr txBox="1"/>
          <p:nvPr/>
        </p:nvSpPr>
        <p:spPr>
          <a:xfrm>
            <a:off x="6113200" y="4448052"/>
            <a:ext cx="486132"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
        <p:nvSpPr>
          <p:cNvPr id="29" name="文本框 28"/>
          <p:cNvSpPr txBox="1"/>
          <p:nvPr/>
        </p:nvSpPr>
        <p:spPr>
          <a:xfrm>
            <a:off x="6928571" y="1808971"/>
            <a:ext cx="486132"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4</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52364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293914" y="1284086"/>
            <a:ext cx="11560629"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二、移动结点的</a:t>
            </a:r>
            <a:r>
              <a:rPr lang="zh-CN" altLang="en-US" sz="2400" dirty="0">
                <a:solidFill>
                  <a:srgbClr val="FF0000"/>
                </a:solidFill>
                <a:latin typeface="Microsoft YaHei" charset="-122"/>
                <a:ea typeface="Microsoft YaHei" charset="-122"/>
                <a:cs typeface="Microsoft YaHei" charset="-122"/>
              </a:rPr>
              <a:t>直接</a:t>
            </a:r>
            <a:r>
              <a:rPr lang="zh-CN" altLang="en-US" sz="2400" dirty="0">
                <a:latin typeface="Microsoft YaHei" charset="-122"/>
                <a:ea typeface="Microsoft YaHei" charset="-122"/>
                <a:cs typeface="Microsoft YaHei" charset="-122"/>
              </a:rPr>
              <a:t>路由选择</a:t>
            </a:r>
            <a:endParaRPr lang="en-US" altLang="zh-CN"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21" y="3087099"/>
            <a:ext cx="803200" cy="8032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770" y="3947234"/>
            <a:ext cx="683149" cy="683149"/>
          </a:xfrm>
          <a:prstGeom prst="rect">
            <a:avLst/>
          </a:prstGeom>
        </p:spPr>
      </p:pic>
      <p:sp>
        <p:nvSpPr>
          <p:cNvPr id="13" name="椭圆 12"/>
          <p:cNvSpPr/>
          <p:nvPr/>
        </p:nvSpPr>
        <p:spPr>
          <a:xfrm>
            <a:off x="1028699" y="2514448"/>
            <a:ext cx="3886200" cy="24891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174" y="3914576"/>
            <a:ext cx="683149" cy="683149"/>
          </a:xfrm>
          <a:prstGeom prst="rect">
            <a:avLst/>
          </a:prstGeom>
        </p:spPr>
      </p:pic>
      <p:sp>
        <p:nvSpPr>
          <p:cNvPr id="15" name="椭圆 14"/>
          <p:cNvSpPr/>
          <p:nvPr/>
        </p:nvSpPr>
        <p:spPr>
          <a:xfrm>
            <a:off x="6116772" y="2576971"/>
            <a:ext cx="3886200" cy="24266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2988128" y="2624754"/>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sp>
        <p:nvSpPr>
          <p:cNvPr id="17" name="文本框 16"/>
          <p:cNvSpPr txBox="1"/>
          <p:nvPr/>
        </p:nvSpPr>
        <p:spPr>
          <a:xfrm>
            <a:off x="1851319" y="4129757"/>
            <a:ext cx="1136809" cy="507831"/>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归属代理</a:t>
            </a:r>
          </a:p>
        </p:txBody>
      </p:sp>
      <p:cxnSp>
        <p:nvCxnSpPr>
          <p:cNvPr id="18" name="直线连接符 17"/>
          <p:cNvCxnSpPr>
            <a:stCxn id="22" idx="2"/>
          </p:cNvCxnSpPr>
          <p:nvPr/>
        </p:nvCxnSpPr>
        <p:spPr>
          <a:xfrm>
            <a:off x="1519221" y="3890299"/>
            <a:ext cx="1984164" cy="56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903819" y="2576972"/>
            <a:ext cx="1714500" cy="874407"/>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永久地址：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172.198.92.7</a:t>
            </a:r>
            <a:endParaRPr kumimoji="1" lang="zh-CN" altLang="en-US" dirty="0">
              <a:latin typeface="Microsoft YaHei" charset="-122"/>
              <a:ea typeface="Microsoft YaHei" charset="-122"/>
              <a:cs typeface="Microsoft YaHei" charset="-122"/>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350" y="2547105"/>
            <a:ext cx="753821" cy="753821"/>
          </a:xfrm>
          <a:prstGeom prst="rect">
            <a:avLst/>
          </a:prstGeom>
        </p:spPr>
      </p:pic>
      <p:sp>
        <p:nvSpPr>
          <p:cNvPr id="21" name="文本框 20"/>
          <p:cNvSpPr txBox="1"/>
          <p:nvPr/>
        </p:nvSpPr>
        <p:spPr>
          <a:xfrm>
            <a:off x="2398199" y="2056113"/>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归属网络</a:t>
            </a:r>
            <a:endParaRPr kumimoji="1" lang="zh-CN" altLang="en-US" dirty="0">
              <a:latin typeface="Microsoft YaHei" charset="-122"/>
              <a:ea typeface="Microsoft YaHei" charset="-122"/>
              <a:cs typeface="Microsoft YaHei" charset="-122"/>
            </a:endParaRPr>
          </a:p>
        </p:txBody>
      </p:sp>
      <p:sp>
        <p:nvSpPr>
          <p:cNvPr id="22" name="文本框 21"/>
          <p:cNvSpPr txBox="1"/>
          <p:nvPr/>
        </p:nvSpPr>
        <p:spPr>
          <a:xfrm>
            <a:off x="7522323" y="2112592"/>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被访网络</a:t>
            </a:r>
          </a:p>
        </p:txBody>
      </p:sp>
      <p:sp>
        <p:nvSpPr>
          <p:cNvPr id="23" name="文本框 22"/>
          <p:cNvSpPr txBox="1"/>
          <p:nvPr/>
        </p:nvSpPr>
        <p:spPr>
          <a:xfrm>
            <a:off x="8820192" y="2514448"/>
            <a:ext cx="1714500" cy="923330"/>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转交地址：</a:t>
            </a:r>
            <a:endParaRPr kumimoji="1" lang="en-US" altLang="zh-CN" dirty="0">
              <a:latin typeface="Microsoft YaHei" charset="-122"/>
              <a:ea typeface="Microsoft YaHei" charset="-122"/>
              <a:cs typeface="Microsoft YaHei" charset="-122"/>
            </a:endParaRPr>
          </a:p>
          <a:p>
            <a:pPr>
              <a:lnSpc>
                <a:spcPct val="150000"/>
              </a:lnSpc>
            </a:pPr>
            <a:r>
              <a:rPr kumimoji="1" lang="en-US" altLang="zh-CN" dirty="0">
                <a:latin typeface="Microsoft YaHei" charset="-122"/>
                <a:ea typeface="Microsoft YaHei" charset="-122"/>
                <a:cs typeface="Microsoft YaHei" charset="-122"/>
              </a:rPr>
              <a:t>79.168.14.2</a:t>
            </a:r>
            <a:endParaRPr kumimoji="1" lang="zh-CN" altLang="en-US" dirty="0">
              <a:latin typeface="Microsoft YaHei" charset="-122"/>
              <a:ea typeface="Microsoft YaHei" charset="-122"/>
              <a:cs typeface="Microsoft YaHei" charset="-122"/>
            </a:endParaRPr>
          </a:p>
        </p:txBody>
      </p:sp>
      <p:sp>
        <p:nvSpPr>
          <p:cNvPr id="24" name="文本框 23"/>
          <p:cNvSpPr txBox="1"/>
          <p:nvPr/>
        </p:nvSpPr>
        <p:spPr>
          <a:xfrm>
            <a:off x="7757336" y="4129757"/>
            <a:ext cx="1714500" cy="458908"/>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外部代理</a:t>
            </a:r>
            <a:endParaRPr kumimoji="1" lang="zh-CN" altLang="en-US" dirty="0">
              <a:latin typeface="Microsoft YaHei" charset="-122"/>
              <a:ea typeface="Microsoft YaHei" charset="-122"/>
              <a:cs typeface="Microsoft YaHei" charset="-122"/>
            </a:endParaRPr>
          </a:p>
        </p:txBody>
      </p:sp>
      <p:sp>
        <p:nvSpPr>
          <p:cNvPr id="25" name="云形 24"/>
          <p:cNvSpPr/>
          <p:nvPr/>
        </p:nvSpPr>
        <p:spPr>
          <a:xfrm>
            <a:off x="4203945" y="4777695"/>
            <a:ext cx="2562904" cy="93454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solidFill>
                  <a:schemeClr val="tx1"/>
                </a:solidFill>
                <a:latin typeface="Microsoft YaHei" charset="-122"/>
                <a:ea typeface="Microsoft YaHei" charset="-122"/>
                <a:cs typeface="Microsoft YaHei" charset="-122"/>
              </a:rPr>
              <a:t>互联网</a:t>
            </a:r>
          </a:p>
        </p:txBody>
      </p:sp>
      <p:cxnSp>
        <p:nvCxnSpPr>
          <p:cNvPr id="27" name="直线连接符 26"/>
          <p:cNvCxnSpPr>
            <a:stCxn id="25" idx="2"/>
          </p:cNvCxnSpPr>
          <p:nvPr/>
        </p:nvCxnSpPr>
        <p:spPr>
          <a:xfrm flipH="1">
            <a:off x="6764713" y="4597725"/>
            <a:ext cx="416036" cy="6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697082" y="3300925"/>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移动结点</a:t>
            </a:r>
          </a:p>
        </p:txBody>
      </p:sp>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9818" y="5584988"/>
            <a:ext cx="824768" cy="672186"/>
          </a:xfrm>
          <a:prstGeom prst="rect">
            <a:avLst/>
          </a:prstGeom>
        </p:spPr>
      </p:pic>
      <p:sp>
        <p:nvSpPr>
          <p:cNvPr id="31" name="文本框 30"/>
          <p:cNvSpPr txBox="1"/>
          <p:nvPr/>
        </p:nvSpPr>
        <p:spPr>
          <a:xfrm>
            <a:off x="8759948" y="5634878"/>
            <a:ext cx="1714500" cy="458908"/>
          </a:xfrm>
          <a:prstGeom prst="rect">
            <a:avLst/>
          </a:prstGeom>
          <a:noFill/>
        </p:spPr>
        <p:txBody>
          <a:bodyPr wrap="square" rtlCol="0">
            <a:spAutoFit/>
          </a:bodyPr>
          <a:lstStyle/>
          <a:p>
            <a:pPr>
              <a:lnSpc>
                <a:spcPct val="150000"/>
              </a:lnSpc>
            </a:pPr>
            <a:r>
              <a:rPr kumimoji="1" lang="zh-CN" altLang="en-US" dirty="0">
                <a:latin typeface="Microsoft YaHei" charset="-122"/>
                <a:ea typeface="Microsoft YaHei" charset="-122"/>
                <a:cs typeface="Microsoft YaHei" charset="-122"/>
              </a:rPr>
              <a:t>通信者</a:t>
            </a:r>
          </a:p>
        </p:txBody>
      </p:sp>
      <p:cxnSp>
        <p:nvCxnSpPr>
          <p:cNvPr id="32" name="直线连接符 31"/>
          <p:cNvCxnSpPr>
            <a:stCxn id="32" idx="2"/>
            <a:endCxn id="25" idx="0"/>
          </p:cNvCxnSpPr>
          <p:nvPr/>
        </p:nvCxnSpPr>
        <p:spPr>
          <a:xfrm flipH="1">
            <a:off x="7180749" y="3300926"/>
            <a:ext cx="768512" cy="613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635019" y="5113335"/>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2</a:t>
            </a:r>
            <a:endParaRPr kumimoji="1" lang="zh-CN" altLang="en-US" sz="2400" dirty="0">
              <a:solidFill>
                <a:srgbClr val="C00000"/>
              </a:solidFill>
              <a:latin typeface="Microsoft YaHei" charset="-122"/>
              <a:ea typeface="Microsoft YaHei" charset="-122"/>
              <a:cs typeface="Microsoft YaHei" charset="-122"/>
            </a:endParaRPr>
          </a:p>
        </p:txBody>
      </p:sp>
      <p:sp>
        <p:nvSpPr>
          <p:cNvPr id="34" name="文本框 33"/>
          <p:cNvSpPr txBox="1"/>
          <p:nvPr/>
        </p:nvSpPr>
        <p:spPr>
          <a:xfrm>
            <a:off x="6843846" y="3279757"/>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4</a:t>
            </a:r>
            <a:endParaRPr kumimoji="1" lang="zh-CN" altLang="en-US" sz="2400" dirty="0">
              <a:solidFill>
                <a:srgbClr val="C00000"/>
              </a:solidFill>
              <a:latin typeface="Microsoft YaHei" charset="-122"/>
              <a:ea typeface="Microsoft YaHei" charset="-122"/>
              <a:cs typeface="Microsoft YaHei" charset="-122"/>
            </a:endParaRPr>
          </a:p>
        </p:txBody>
      </p:sp>
      <p:sp>
        <p:nvSpPr>
          <p:cNvPr id="36" name="文本框 35"/>
          <p:cNvSpPr txBox="1"/>
          <p:nvPr/>
        </p:nvSpPr>
        <p:spPr>
          <a:xfrm>
            <a:off x="6994071" y="4883155"/>
            <a:ext cx="398370" cy="581057"/>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3</a:t>
            </a:r>
            <a:endParaRPr kumimoji="1" lang="zh-CN" altLang="en-US" sz="2400" dirty="0">
              <a:solidFill>
                <a:srgbClr val="C00000"/>
              </a:solidFill>
              <a:latin typeface="Microsoft YaHei" charset="-122"/>
              <a:ea typeface="Microsoft YaHei" charset="-122"/>
              <a:cs typeface="Microsoft YaHei" charset="-122"/>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364" y="5517974"/>
            <a:ext cx="683149" cy="683149"/>
          </a:xfrm>
          <a:prstGeom prst="rect">
            <a:avLst/>
          </a:prstGeom>
        </p:spPr>
      </p:pic>
      <p:cxnSp>
        <p:nvCxnSpPr>
          <p:cNvPr id="41" name="直线连接符 40"/>
          <p:cNvCxnSpPr>
            <a:stCxn id="37" idx="3"/>
            <a:endCxn id="29" idx="1"/>
          </p:cNvCxnSpPr>
          <p:nvPr/>
        </p:nvCxnSpPr>
        <p:spPr>
          <a:xfrm>
            <a:off x="7257513" y="5859549"/>
            <a:ext cx="532305" cy="6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135246" y="5141047"/>
            <a:ext cx="439118" cy="646331"/>
          </a:xfrm>
          <a:prstGeom prst="rect">
            <a:avLst/>
          </a:prstGeom>
          <a:noFill/>
        </p:spPr>
        <p:txBody>
          <a:bodyPr wrap="square" rtlCol="0">
            <a:spAutoFit/>
          </a:bodyPr>
          <a:lstStyle/>
          <a:p>
            <a:pPr>
              <a:lnSpc>
                <a:spcPct val="150000"/>
              </a:lnSpc>
            </a:pPr>
            <a:r>
              <a:rPr kumimoji="1" lang="en-US" altLang="zh-CN" sz="2400" dirty="0">
                <a:solidFill>
                  <a:srgbClr val="C00000"/>
                </a:solidFill>
                <a:latin typeface="Microsoft YaHei" charset="-122"/>
                <a:ea typeface="Microsoft YaHei" charset="-122"/>
                <a:cs typeface="Microsoft YaHei" charset="-122"/>
              </a:rPr>
              <a:t>1</a:t>
            </a:r>
            <a:endParaRPr kumimoji="1" lang="zh-CN" altLang="en-US" sz="2400" dirty="0">
              <a:solidFill>
                <a:srgbClr val="C00000"/>
              </a:solidFill>
              <a:latin typeface="Microsoft YaHei" charset="-122"/>
              <a:ea typeface="Microsoft YaHei" charset="-122"/>
              <a:cs typeface="Microsoft YaHei" charset="-122"/>
            </a:endParaRPr>
          </a:p>
        </p:txBody>
      </p:sp>
      <p:sp>
        <p:nvSpPr>
          <p:cNvPr id="47" name="文本框 46"/>
          <p:cNvSpPr txBox="1"/>
          <p:nvPr/>
        </p:nvSpPr>
        <p:spPr>
          <a:xfrm>
            <a:off x="6202977" y="6195642"/>
            <a:ext cx="1678492" cy="507831"/>
          </a:xfrm>
          <a:prstGeom prst="rect">
            <a:avLst/>
          </a:prstGeom>
          <a:noFill/>
        </p:spPr>
        <p:txBody>
          <a:bodyPr wrap="square" rtlCol="0">
            <a:spAutoFit/>
          </a:bodyPr>
          <a:lstStyle/>
          <a:p>
            <a:pPr>
              <a:lnSpc>
                <a:spcPct val="150000"/>
              </a:lnSpc>
            </a:pPr>
            <a:r>
              <a:rPr kumimoji="1" lang="zh-CN" altLang="en-US">
                <a:latin typeface="Microsoft YaHei" charset="-122"/>
                <a:ea typeface="Microsoft YaHei" charset="-122"/>
                <a:cs typeface="Microsoft YaHei" charset="-122"/>
              </a:rPr>
              <a:t>通信者代理</a:t>
            </a:r>
            <a:endParaRPr kumimoji="1" lang="zh-CN" altLang="en-US" dirty="0">
              <a:latin typeface="Microsoft YaHei" charset="-122"/>
              <a:ea typeface="Microsoft YaHei" charset="-122"/>
              <a:cs typeface="Microsoft YaHei" charset="-122"/>
            </a:endParaRPr>
          </a:p>
        </p:txBody>
      </p:sp>
      <p:cxnSp>
        <p:nvCxnSpPr>
          <p:cNvPr id="52" name="直线连接符 51"/>
          <p:cNvCxnSpPr>
            <a:stCxn id="25" idx="1"/>
            <a:endCxn id="37" idx="1"/>
          </p:cNvCxnSpPr>
          <p:nvPr/>
        </p:nvCxnSpPr>
        <p:spPr>
          <a:xfrm>
            <a:off x="5485397" y="5711242"/>
            <a:ext cx="1088967" cy="148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12" idx="2"/>
            <a:endCxn id="25" idx="3"/>
          </p:cNvCxnSpPr>
          <p:nvPr/>
        </p:nvCxnSpPr>
        <p:spPr>
          <a:xfrm>
            <a:off x="3411345" y="4630383"/>
            <a:ext cx="2074052" cy="200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p:nvPr/>
        </p:nvCxnSpPr>
        <p:spPr>
          <a:xfrm flipH="1" flipV="1">
            <a:off x="3660495" y="4458626"/>
            <a:ext cx="3084426" cy="14624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12" idx="2"/>
          </p:cNvCxnSpPr>
          <p:nvPr/>
        </p:nvCxnSpPr>
        <p:spPr>
          <a:xfrm>
            <a:off x="3411345" y="4630383"/>
            <a:ext cx="3276604" cy="14634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7" idx="0"/>
          </p:cNvCxnSpPr>
          <p:nvPr/>
        </p:nvCxnSpPr>
        <p:spPr>
          <a:xfrm flipV="1">
            <a:off x="6915939" y="4546082"/>
            <a:ext cx="195227" cy="9718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14" idx="0"/>
          </p:cNvCxnSpPr>
          <p:nvPr/>
        </p:nvCxnSpPr>
        <p:spPr>
          <a:xfrm flipV="1">
            <a:off x="7180749" y="2924016"/>
            <a:ext cx="512031" cy="9905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336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293914" y="317954"/>
            <a:ext cx="3804557"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7.2.3</a:t>
            </a:r>
            <a:r>
              <a:rPr lang="zh-CN" altLang="en-US" sz="2400" b="0" dirty="0">
                <a:solidFill>
                  <a:schemeClr val="tx1"/>
                </a:solidFill>
                <a:latin typeface="Microsoft YaHei" charset="-122"/>
                <a:ea typeface="Microsoft YaHei" charset="-122"/>
                <a:cs typeface="Microsoft YaHei" charset="-122"/>
                <a:sym typeface="+mn-ea"/>
              </a:rPr>
              <a:t> 移动结点的路由选择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9317650" y="392634"/>
            <a:ext cx="1059489"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移动网络</a:t>
            </a:r>
          </a:p>
        </p:txBody>
      </p:sp>
      <p:sp>
        <p:nvSpPr>
          <p:cNvPr id="8" name="左大括号 7"/>
          <p:cNvSpPr/>
          <p:nvPr/>
        </p:nvSpPr>
        <p:spPr>
          <a:xfrm>
            <a:off x="10153586" y="138937"/>
            <a:ext cx="223553" cy="8151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377139" y="0"/>
            <a:ext cx="1893251"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移动网络基本原理</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寻址</a:t>
            </a: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移动结点的路由选择</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293914" y="1284086"/>
            <a:ext cx="11898086"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二、移动结点的</a:t>
            </a:r>
            <a:r>
              <a:rPr lang="zh-CN" altLang="en-US" sz="2400" dirty="0">
                <a:solidFill>
                  <a:srgbClr val="FF0000"/>
                </a:solidFill>
                <a:latin typeface="Microsoft YaHei" charset="-122"/>
                <a:ea typeface="Microsoft YaHei" charset="-122"/>
                <a:cs typeface="Microsoft YaHei" charset="-122"/>
              </a:rPr>
              <a:t>直接</a:t>
            </a:r>
            <a:r>
              <a:rPr lang="zh-CN" altLang="en-US" sz="2400" dirty="0">
                <a:latin typeface="Microsoft YaHei" charset="-122"/>
                <a:ea typeface="Microsoft YaHei" charset="-122"/>
                <a:cs typeface="Microsoft YaHei" charset="-122"/>
              </a:rPr>
              <a:t>路由选择</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引入的两个问题</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、需要一个</a:t>
            </a:r>
            <a:r>
              <a:rPr lang="zh-CN" altLang="en-US" sz="2400" b="1" dirty="0">
                <a:latin typeface="Microsoft YaHei" charset="-122"/>
                <a:ea typeface="Microsoft YaHei" charset="-122"/>
                <a:cs typeface="Microsoft YaHei" charset="-122"/>
              </a:rPr>
              <a:t>移动用户定位协议</a:t>
            </a:r>
            <a:r>
              <a:rPr lang="zh-CN" altLang="en-US" sz="2400" dirty="0">
                <a:latin typeface="Microsoft YaHei" charset="-122"/>
                <a:ea typeface="Microsoft YaHei" charset="-122"/>
                <a:cs typeface="Microsoft YaHei" charset="-122"/>
              </a:rPr>
              <a:t>，以便通信者代理向归属代理查询获得移动结点的</a:t>
            </a:r>
            <a:r>
              <a:rPr lang="en-US" altLang="zh-CN" sz="2400" dirty="0">
                <a:latin typeface="Microsoft YaHei" charset="-122"/>
                <a:ea typeface="Microsoft YaHei" charset="-122"/>
                <a:cs typeface="Microsoft YaHei" charset="-122"/>
              </a:rPr>
              <a:t>COA</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、归属代理仅在会话开始时被通信者代理</a:t>
            </a:r>
            <a:r>
              <a:rPr lang="zh-CN" altLang="en-US" sz="2400" b="1" dirty="0">
                <a:latin typeface="Microsoft YaHei" charset="-122"/>
                <a:ea typeface="Microsoft YaHei" charset="-122"/>
                <a:cs typeface="Microsoft YaHei" charset="-122"/>
              </a:rPr>
              <a:t>询问一次</a:t>
            </a:r>
            <a:r>
              <a:rPr lang="en-US" altLang="zh-CN" sz="2400" b="1" dirty="0">
                <a:latin typeface="Microsoft YaHei" charset="-122"/>
                <a:ea typeface="Microsoft YaHei" charset="-122"/>
                <a:cs typeface="Microsoft YaHei" charset="-122"/>
              </a:rPr>
              <a:t>COA</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3027520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330" y="1341120"/>
            <a:ext cx="10969625" cy="5039360"/>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、在实际移动网络采取的寻址方式中，一个移动结点可与两个地址相关联，即（  ）和 </a:t>
            </a:r>
            <a:r>
              <a:rPr lang="en-US" altLang="zh-CN" sz="2400" b="0" dirty="0">
                <a:solidFill>
                  <a:schemeClr val="tx1"/>
                </a:solidFill>
                <a:latin typeface="Microsoft YaHei" charset="-122"/>
                <a:ea typeface="Microsoft YaHei" charset="-122"/>
                <a:cs typeface="Microsoft YaHei" charset="-122"/>
              </a:rPr>
              <a:t>COA </a:t>
            </a:r>
            <a:r>
              <a:rPr lang="zh-CN" altLang="en-US" sz="2400" b="0" dirty="0">
                <a:solidFill>
                  <a:schemeClr val="tx1"/>
                </a:solidFill>
                <a:latin typeface="Microsoft YaHei" charset="-122"/>
                <a:ea typeface="Microsoft YaHei" charset="-122"/>
                <a:cs typeface="Microsoft YaHei" charset="-122"/>
              </a:rPr>
              <a:t>。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永久地址</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临时地址</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外部地址</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转交地址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828382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、在实际移动网络采取的寻址方式中，一个移动结点可与两个地址相关联，即（  </a:t>
            </a:r>
            <a:r>
              <a:rPr lang="en-US" altLang="zh-CN" sz="2400" b="0" dirty="0">
                <a:solidFill>
                  <a:srgbClr val="FF0000"/>
                </a:solidFill>
                <a:latin typeface="Microsoft YaHei" charset="-122"/>
                <a:ea typeface="Microsoft YaHei" charset="-122"/>
                <a:cs typeface="Microsoft YaHei" charset="-122"/>
              </a:rPr>
              <a:t>A </a:t>
            </a:r>
            <a:r>
              <a:rPr lang="zh-CN" altLang="en-US" sz="2400" b="0" dirty="0">
                <a:solidFill>
                  <a:schemeClr val="tx1"/>
                </a:solidFill>
                <a:latin typeface="Microsoft YaHei" charset="-122"/>
                <a:ea typeface="Microsoft YaHei" charset="-122"/>
                <a:cs typeface="Microsoft YaHei" charset="-122"/>
              </a:rPr>
              <a:t> ）和 </a:t>
            </a:r>
            <a:r>
              <a:rPr lang="en-US" altLang="zh-CN" sz="2400" b="0" dirty="0">
                <a:solidFill>
                  <a:schemeClr val="tx1"/>
                </a:solidFill>
                <a:latin typeface="Microsoft YaHei" charset="-122"/>
                <a:ea typeface="Microsoft YaHei" charset="-122"/>
                <a:cs typeface="Microsoft YaHei" charset="-122"/>
              </a:rPr>
              <a:t>COA </a:t>
            </a:r>
            <a:r>
              <a:rPr lang="zh-CN" altLang="en-US" sz="2400" b="0" dirty="0">
                <a:solidFill>
                  <a:schemeClr val="tx1"/>
                </a:solidFill>
                <a:latin typeface="Microsoft YaHei" charset="-122"/>
                <a:ea typeface="Microsoft YaHei" charset="-122"/>
                <a:cs typeface="Microsoft YaHei" charset="-122"/>
              </a:rPr>
              <a:t>。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永久地址</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临时地址</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外部地址</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转交地址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87202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、下列关于移动结点的间接路由选择的说法中错误的是（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移动结点到外部代理的协议</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归属代理到外部代理的注册协议</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归属代理数据报封装协议</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外部代理拆封协议</a:t>
            </a: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8204625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、下列关于移动结点的间接路由选择的说法中错误的是（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移动结点到外部代理的协议</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归属代理到外部代理的注册协议</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归属代理数据报封装协议</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外部代理拆封协议</a:t>
            </a: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314945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无线网络</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solidFill>
                  <a:srgbClr val="FF0000"/>
                </a:solidFill>
                <a:latin typeface="Microsoft YaHei" charset="-122"/>
                <a:ea typeface="Microsoft YaHei" charset="-122"/>
                <a:cs typeface="Microsoft YaHei" charset="-122"/>
              </a:rPr>
              <a:t>无线局域网 </a:t>
            </a:r>
            <a:r>
              <a:rPr kumimoji="1" lang="en-US" altLang="zh-CN" sz="2400" dirty="0">
                <a:solidFill>
                  <a:srgbClr val="FF0000"/>
                </a:solidFill>
                <a:latin typeface="Microsoft YaHei" charset="-122"/>
                <a:ea typeface="Microsoft YaHei" charset="-122"/>
                <a:cs typeface="Microsoft YaHei" charset="-122"/>
              </a:rPr>
              <a:t>IEEE 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其他典型无线网络简介</a:t>
            </a:r>
          </a:p>
        </p:txBody>
      </p:sp>
    </p:spTree>
    <p:custDataLst>
      <p:tags r:id="rId1"/>
    </p:custDataLst>
    <p:extLst>
      <p:ext uri="{BB962C8B-B14F-4D97-AF65-F5344CB8AC3E}">
        <p14:creationId xmlns:p14="http://schemas.microsoft.com/office/powerpoint/2010/main" val="20986231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11334" y="2954161"/>
            <a:ext cx="3543299"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无线局域网 </a:t>
            </a:r>
            <a:r>
              <a:rPr kumimoji="1" lang="en-US" altLang="zh-CN" sz="2400" dirty="0">
                <a:latin typeface="Microsoft YaHei" charset="-122"/>
                <a:ea typeface="Microsoft YaHei" charset="-122"/>
                <a:cs typeface="Microsoft YaHei" charset="-122"/>
              </a:rPr>
              <a:t>IEEE 802.11</a:t>
            </a:r>
          </a:p>
        </p:txBody>
      </p:sp>
      <p:sp>
        <p:nvSpPr>
          <p:cNvPr id="6" name="左大括号 5"/>
          <p:cNvSpPr/>
          <p:nvPr/>
        </p:nvSpPr>
        <p:spPr>
          <a:xfrm>
            <a:off x="4854633" y="2213444"/>
            <a:ext cx="548640" cy="19431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403273" y="2030832"/>
            <a:ext cx="4017724" cy="2308324"/>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IEEE 802</a:t>
            </a:r>
            <a:r>
              <a:rPr kumimoji="1" lang="zh-CN" altLang="en-US" sz="2400" dirty="0">
                <a:latin typeface="Microsoft YaHei" charset="-122"/>
                <a:ea typeface="Microsoft YaHei" charset="-122"/>
                <a:cs typeface="Microsoft YaHei" charset="-122"/>
              </a:rPr>
              <a:t>家族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IEEE 802.11</a:t>
            </a:r>
            <a:r>
              <a:rPr kumimoji="1" lang="zh-CN" altLang="en-US" sz="2400" dirty="0">
                <a:latin typeface="Microsoft YaHei" charset="-122"/>
                <a:ea typeface="Microsoft YaHei" charset="-122"/>
                <a:cs typeface="Microsoft YaHei" charset="-122"/>
              </a:rPr>
              <a:t>体系结构</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IEEE 802.11</a:t>
            </a:r>
            <a:r>
              <a:rPr kumimoji="1" lang="zh-CN" altLang="en-US" sz="2400" dirty="0">
                <a:latin typeface="Microsoft YaHei" charset="-122"/>
                <a:ea typeface="Microsoft YaHei" charset="-122"/>
                <a:cs typeface="Microsoft YaHei" charset="-122"/>
              </a:rPr>
              <a:t>的</a:t>
            </a:r>
            <a:r>
              <a:rPr kumimoji="1" lang="en-US" altLang="zh-CN" sz="2400" dirty="0">
                <a:latin typeface="Microsoft YaHei" charset="-122"/>
                <a:ea typeface="Microsoft YaHei" charset="-122"/>
                <a:cs typeface="Microsoft YaHei" charset="-122"/>
              </a:rPr>
              <a:t>MAC</a:t>
            </a:r>
            <a:r>
              <a:rPr kumimoji="1" lang="zh-CN" altLang="en-US" sz="2400" dirty="0">
                <a:latin typeface="Microsoft YaHei" charset="-122"/>
                <a:ea typeface="Microsoft YaHei" charset="-122"/>
                <a:cs typeface="Microsoft YaHei" charset="-122"/>
              </a:rPr>
              <a:t>协议</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IEEE 802.11</a:t>
            </a:r>
            <a:r>
              <a:rPr kumimoji="1" lang="zh-CN" altLang="en-US" sz="2400" dirty="0">
                <a:latin typeface="Microsoft YaHei" charset="-122"/>
                <a:ea typeface="Microsoft YaHei" charset="-122"/>
                <a:cs typeface="Microsoft YaHei" charset="-122"/>
              </a:rPr>
              <a:t>帧</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5711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128016" y="464539"/>
            <a:ext cx="294175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7.3.0</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a:t>
            </a:r>
            <a:r>
              <a:rPr lang="zh-CN" altLang="en-US" sz="2400" b="0" dirty="0">
                <a:solidFill>
                  <a:schemeClr val="tx1"/>
                </a:solidFill>
                <a:latin typeface="Microsoft YaHei" charset="-122"/>
                <a:ea typeface="Microsoft YaHei" charset="-122"/>
                <a:cs typeface="Microsoft YaHei" charset="-122"/>
                <a:sym typeface="+mn-ea"/>
              </a:rPr>
              <a:t>家族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128015" y="1456824"/>
            <a:ext cx="11318313"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rPr>
              <a:t>IEEE 802</a:t>
            </a:r>
            <a:r>
              <a:rPr lang="zh-CN" altLang="en-US" sz="2400" dirty="0">
                <a:latin typeface="Microsoft YaHei" charset="-122"/>
                <a:ea typeface="Microsoft YaHei" charset="-122"/>
                <a:cs typeface="Microsoft YaHei" charset="-122"/>
              </a:rPr>
              <a:t>家族由一系列局域网</a:t>
            </a:r>
            <a:r>
              <a:rPr lang="en-US" altLang="zh-CN" sz="2400" dirty="0">
                <a:latin typeface="Microsoft YaHei" charset="-122"/>
                <a:ea typeface="Microsoft YaHei" charset="-122"/>
                <a:cs typeface="Microsoft YaHei" charset="-122"/>
              </a:rPr>
              <a:t>(LAN)</a:t>
            </a:r>
            <a:r>
              <a:rPr lang="zh-CN" altLang="en-US" sz="2400" dirty="0">
                <a:latin typeface="Microsoft YaHei" charset="-122"/>
                <a:ea typeface="Microsoft YaHei" charset="-122"/>
                <a:cs typeface="Microsoft YaHei" charset="-122"/>
              </a:rPr>
              <a:t>技术规范所组成。</a:t>
            </a: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发表于</a:t>
            </a:r>
            <a:r>
              <a:rPr lang="en-US" altLang="zh-CN" sz="2400" dirty="0">
                <a:latin typeface="Microsoft YaHei" charset="-122"/>
                <a:ea typeface="Microsoft YaHei" charset="-122"/>
                <a:cs typeface="Microsoft YaHei" charset="-122"/>
                <a:sym typeface="+mn-ea"/>
              </a:rPr>
              <a:t>1997</a:t>
            </a:r>
            <a:r>
              <a:rPr lang="zh-CN" altLang="en-US" sz="2400" dirty="0">
                <a:latin typeface="Microsoft YaHei" charset="-122"/>
                <a:ea typeface="Microsoft YaHei" charset="-122"/>
                <a:cs typeface="Microsoft YaHei" charset="-122"/>
                <a:sym typeface="+mn-ea"/>
              </a:rPr>
              <a:t>年，是原始标准。</a:t>
            </a:r>
          </a:p>
        </p:txBody>
      </p:sp>
      <p:sp>
        <p:nvSpPr>
          <p:cNvPr id="2" name="矩形 1"/>
          <p:cNvSpPr/>
          <p:nvPr/>
        </p:nvSpPr>
        <p:spPr>
          <a:xfrm>
            <a:off x="128016" y="160945"/>
            <a:ext cx="2270173" cy="276999"/>
          </a:xfrm>
          <a:prstGeom prst="rect">
            <a:avLst/>
          </a:prstGeom>
        </p:spPr>
        <p:txBody>
          <a:bodyPr wrap="none">
            <a:spAutoFit/>
          </a:bodyPr>
          <a:lstStyle/>
          <a:p>
            <a:r>
              <a:rPr lang="en-US" altLang="zh-CN" sz="1200" dirty="0">
                <a:solidFill>
                  <a:schemeClr val="bg1">
                    <a:lumMod val="75000"/>
                  </a:schemeClr>
                </a:solidFill>
              </a:rPr>
              <a:t>7.3.0</a:t>
            </a:r>
            <a:r>
              <a:rPr lang="zh-CN" altLang="en-US" sz="1200" dirty="0">
                <a:solidFill>
                  <a:schemeClr val="bg1">
                    <a:lumMod val="75000"/>
                  </a:schemeClr>
                </a:solidFill>
              </a:rPr>
              <a:t>零、无线局域网</a:t>
            </a:r>
            <a:r>
              <a:rPr lang="en-US" altLang="zh-CN" sz="1200" dirty="0">
                <a:solidFill>
                  <a:schemeClr val="bg1">
                    <a:lumMod val="75000"/>
                  </a:schemeClr>
                </a:solidFill>
              </a:rPr>
              <a:t>IEEE802.11</a:t>
            </a:r>
            <a:endParaRPr lang="zh-CN" altLang="en-US" sz="1200" dirty="0">
              <a:solidFill>
                <a:schemeClr val="bg1">
                  <a:lumMod val="75000"/>
                </a:schemeClr>
              </a:solidFill>
            </a:endParaRP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solidFill>
                  <a:srgbClr val="FF0000"/>
                </a:solidFill>
                <a:latin typeface="Microsoft YaHei" charset="-122"/>
                <a:ea typeface="Microsoft YaHei" charset="-122"/>
                <a:cs typeface="Microsoft YaHei" charset="-122"/>
              </a:rPr>
              <a:t>IEEE 802</a:t>
            </a:r>
            <a:r>
              <a:rPr kumimoji="1" lang="zh-CN" altLang="en-US" sz="1400" dirty="0">
                <a:solidFill>
                  <a:srgbClr val="FF0000"/>
                </a:solidFill>
                <a:latin typeface="Microsoft YaHei" charset="-122"/>
                <a:ea typeface="Microsoft YaHei" charset="-122"/>
                <a:cs typeface="Microsoft YaHei" charset="-122"/>
              </a:rPr>
              <a:t>家族</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2113623069"/>
              </p:ext>
            </p:extLst>
          </p:nvPr>
        </p:nvGraphicFramePr>
        <p:xfrm>
          <a:off x="1839180" y="2856731"/>
          <a:ext cx="7464201" cy="3331187"/>
        </p:xfrm>
        <a:graphic>
          <a:graphicData uri="http://schemas.openxmlformats.org/drawingml/2006/table">
            <a:tbl>
              <a:tblPr firstRow="1" bandRow="1">
                <a:tableStyleId>{5940675A-B579-460E-94D1-54222C63F5DA}</a:tableStyleId>
              </a:tblPr>
              <a:tblGrid>
                <a:gridCol w="2488067">
                  <a:extLst>
                    <a:ext uri="{9D8B030D-6E8A-4147-A177-3AD203B41FA5}">
                      <a16:colId xmlns:a16="http://schemas.microsoft.com/office/drawing/2014/main" val="20000"/>
                    </a:ext>
                  </a:extLst>
                </a:gridCol>
                <a:gridCol w="2488067">
                  <a:extLst>
                    <a:ext uri="{9D8B030D-6E8A-4147-A177-3AD203B41FA5}">
                      <a16:colId xmlns:a16="http://schemas.microsoft.com/office/drawing/2014/main" val="20001"/>
                    </a:ext>
                  </a:extLst>
                </a:gridCol>
                <a:gridCol w="2488067">
                  <a:extLst>
                    <a:ext uri="{9D8B030D-6E8A-4147-A177-3AD203B41FA5}">
                      <a16:colId xmlns:a16="http://schemas.microsoft.com/office/drawing/2014/main" val="20002"/>
                    </a:ext>
                  </a:extLst>
                </a:gridCol>
              </a:tblGrid>
              <a:tr h="666268">
                <a:tc>
                  <a:txBody>
                    <a:bodyPr/>
                    <a:lstStyle/>
                    <a:p>
                      <a:pPr algn="ctr">
                        <a:lnSpc>
                          <a:spcPct val="150000"/>
                        </a:lnSpc>
                      </a:pPr>
                      <a:r>
                        <a:rPr lang="zh-CN" altLang="en-US" sz="2000" dirty="0">
                          <a:latin typeface="Microsoft YaHei" charset="-122"/>
                          <a:ea typeface="Microsoft YaHei" charset="-122"/>
                          <a:cs typeface="Microsoft YaHei" charset="-122"/>
                        </a:rPr>
                        <a:t>标准</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频率范围</a:t>
                      </a:r>
                      <a:r>
                        <a:rPr lang="en-US" altLang="zh-CN" sz="2000" dirty="0">
                          <a:latin typeface="Microsoft YaHei" charset="-122"/>
                          <a:ea typeface="Microsoft YaHei" charset="-122"/>
                          <a:cs typeface="Microsoft YaHei" charset="-122"/>
                        </a:rPr>
                        <a:t>/GHz</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数据率</a:t>
                      </a:r>
                      <a:endParaRPr lang="zh-CN" altLang="en-US" sz="20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0"/>
                  </a:ext>
                </a:extLst>
              </a:tr>
              <a:tr h="666268">
                <a:tc>
                  <a:txBody>
                    <a:bodyPr/>
                    <a:lstStyle/>
                    <a:p>
                      <a:pPr algn="ctr">
                        <a:lnSpc>
                          <a:spcPct val="150000"/>
                        </a:lnSpc>
                      </a:pPr>
                      <a:r>
                        <a:rPr lang="en-US" altLang="zh-CN" sz="2000" dirty="0">
                          <a:latin typeface="Microsoft YaHei" charset="-122"/>
                          <a:ea typeface="Microsoft YaHei" charset="-122"/>
                          <a:cs typeface="Microsoft YaHei" charset="-122"/>
                        </a:rPr>
                        <a:t>IEEE 802.11b</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a:latin typeface="Microsoft YaHei" charset="-122"/>
                          <a:ea typeface="Microsoft YaHei" charset="-122"/>
                          <a:cs typeface="Microsoft YaHei" charset="-122"/>
                        </a:rPr>
                        <a:t>2.4</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最高为</a:t>
                      </a:r>
                      <a:r>
                        <a:rPr lang="en-US" altLang="zh-CN" sz="2000" dirty="0">
                          <a:latin typeface="Microsoft YaHei" charset="-122"/>
                          <a:ea typeface="Microsoft YaHei" charset="-122"/>
                          <a:cs typeface="Microsoft YaHei" charset="-122"/>
                        </a:rPr>
                        <a:t>11 Mbit/s</a:t>
                      </a:r>
                      <a:endParaRPr lang="zh-CN" altLang="en-US" sz="2000" dirty="0">
                        <a:solidFill>
                          <a:srgbClr val="FF0000"/>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1"/>
                  </a:ext>
                </a:extLst>
              </a:tr>
              <a:tr h="666268">
                <a:tc>
                  <a:txBody>
                    <a:bodyPr/>
                    <a:lstStyle/>
                    <a:p>
                      <a:pPr algn="ctr">
                        <a:lnSpc>
                          <a:spcPct val="150000"/>
                        </a:lnSpc>
                      </a:pPr>
                      <a:r>
                        <a:rPr lang="en-US" altLang="zh-CN" sz="2000" dirty="0">
                          <a:latin typeface="Microsoft YaHei" charset="-122"/>
                          <a:ea typeface="Microsoft YaHei" charset="-122"/>
                          <a:cs typeface="Microsoft YaHei" charset="-122"/>
                        </a:rPr>
                        <a:t>IEEE 802.11a</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solidFill>
                          <a:srgbClr val="FF0000"/>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最高为</a:t>
                      </a:r>
                      <a:r>
                        <a:rPr lang="en-US" altLang="zh-CN" sz="2000" dirty="0">
                          <a:latin typeface="Microsoft YaHei" charset="-122"/>
                          <a:ea typeface="Microsoft YaHei" charset="-122"/>
                          <a:cs typeface="Microsoft YaHei" charset="-122"/>
                        </a:rPr>
                        <a:t>54 Mbit/s</a:t>
                      </a:r>
                      <a:endParaRPr lang="zh-CN" altLang="en-US" sz="20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2"/>
                  </a:ext>
                </a:extLst>
              </a:tr>
              <a:tr h="666115">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latin typeface="Microsoft YaHei" charset="-122"/>
                          <a:ea typeface="Microsoft YaHei" charset="-122"/>
                          <a:cs typeface="Microsoft YaHei" charset="-122"/>
                        </a:rPr>
                        <a:t>IEEE 802.11g</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a:latin typeface="Microsoft YaHei" charset="-122"/>
                          <a:ea typeface="Microsoft YaHei" charset="-122"/>
                          <a:cs typeface="Microsoft YaHei" charset="-122"/>
                        </a:rPr>
                        <a:t>2.4</a:t>
                      </a:r>
                      <a:endParaRPr lang="en-US" altLang="zh-CN"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最高为</a:t>
                      </a:r>
                      <a:r>
                        <a:rPr lang="en-US" altLang="zh-CN" sz="2000" dirty="0">
                          <a:latin typeface="Microsoft YaHei" charset="-122"/>
                          <a:ea typeface="Microsoft YaHei" charset="-122"/>
                          <a:cs typeface="Microsoft YaHei" charset="-122"/>
                        </a:rPr>
                        <a:t>54 Mbit/s</a:t>
                      </a:r>
                      <a:endParaRPr lang="zh-CN" altLang="en-US" sz="20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3"/>
                  </a:ext>
                </a:extLst>
              </a:tr>
              <a:tr h="666268">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latin typeface="Microsoft YaHei" charset="-122"/>
                          <a:ea typeface="Microsoft YaHei" charset="-122"/>
                          <a:cs typeface="Microsoft YaHei" charset="-122"/>
                        </a:rPr>
                        <a:t>IEEE 802.11n</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latin typeface="Microsoft YaHei" charset="-122"/>
                          <a:ea typeface="Microsoft YaHei" charset="-122"/>
                          <a:cs typeface="Microsoft YaHei" charset="-122"/>
                        </a:rPr>
                        <a:t>2.4/5</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a:latin typeface="Microsoft YaHei" charset="-122"/>
                          <a:ea typeface="Microsoft YaHei" charset="-122"/>
                          <a:cs typeface="Microsoft YaHei" charset="-122"/>
                        </a:rPr>
                        <a:t>最高为</a:t>
                      </a:r>
                      <a:r>
                        <a:rPr lang="en-US" altLang="zh-CN" sz="2000" dirty="0">
                          <a:latin typeface="Microsoft YaHei" charset="-122"/>
                          <a:ea typeface="Microsoft YaHei" charset="-122"/>
                          <a:cs typeface="Microsoft YaHei" charset="-122"/>
                        </a:rPr>
                        <a:t>600 Mbit/s</a:t>
                      </a:r>
                      <a:endParaRPr lang="zh-CN" altLang="en-US" sz="2000" dirty="0">
                        <a:solidFill>
                          <a:schemeClr val="tx1"/>
                        </a:solidFill>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527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45507" r="22807" b="29287"/>
          <a:stretch/>
        </p:blipFill>
        <p:spPr>
          <a:xfrm>
            <a:off x="5213684" y="3506137"/>
            <a:ext cx="5999747" cy="1090864"/>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1512443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8016" y="1545940"/>
            <a:ext cx="10559972"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二、共同点</a:t>
            </a:r>
            <a:r>
              <a:rPr lang="en-US" altLang="zh-CN" sz="2400" dirty="0">
                <a:latin typeface="Microsoft YaHei" charset="-122"/>
                <a:ea typeface="Microsoft YaHei" charset="-122"/>
                <a:cs typeface="Microsoft YaHei" charset="-122"/>
              </a:rPr>
              <a:t>: </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、都使用相同的介质访问控制协议</a:t>
            </a:r>
            <a:r>
              <a:rPr lang="en-US" altLang="zh-CN" sz="2400" dirty="0">
                <a:solidFill>
                  <a:srgbClr val="FF0000"/>
                </a:solidFill>
                <a:latin typeface="Microsoft YaHei" charset="-122"/>
                <a:ea typeface="Microsoft YaHei" charset="-122"/>
                <a:cs typeface="Microsoft YaHei" charset="-122"/>
              </a:rPr>
              <a:t>CSMA/CA(</a:t>
            </a:r>
            <a:r>
              <a:rPr lang="zh-CN" altLang="en-US" sz="2400" dirty="0">
                <a:solidFill>
                  <a:srgbClr val="FF0000"/>
                </a:solidFill>
                <a:latin typeface="Microsoft YaHei" charset="-122"/>
                <a:ea typeface="Microsoft YaHei" charset="-122"/>
                <a:cs typeface="Microsoft YaHei" charset="-122"/>
              </a:rPr>
              <a:t>冲突避免</a:t>
            </a:r>
            <a:r>
              <a:rPr lang="en-US" altLang="zh-CN" sz="2400" dirty="0">
                <a:solidFill>
                  <a:srgbClr val="FF0000"/>
                </a:solidFill>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(Carrier Sense Multiple Access with Collision Avoidance)</a:t>
            </a:r>
            <a:r>
              <a:rPr lang="zh-CN" altLang="en-US" sz="2400" dirty="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、链路层帧使用相同的帧格式。</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、都具有降低传输速率以传输更远距离的能力。 </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、都支持“基础设施模式”和“自组织模式”两种模式。 </a:t>
            </a:r>
          </a:p>
        </p:txBody>
      </p:sp>
      <p:sp>
        <p:nvSpPr>
          <p:cNvPr id="5" name="文本框 2"/>
          <p:cNvSpPr txBox="1"/>
          <p:nvPr>
            <p:custDataLst>
              <p:tags r:id="rId1"/>
            </p:custDataLst>
          </p:nvPr>
        </p:nvSpPr>
        <p:spPr>
          <a:xfrm>
            <a:off x="128016" y="464539"/>
            <a:ext cx="294175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7.3.0</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a:t>
            </a:r>
            <a:r>
              <a:rPr lang="zh-CN" altLang="en-US" sz="2400" b="0" dirty="0">
                <a:solidFill>
                  <a:schemeClr val="tx1"/>
                </a:solidFill>
                <a:latin typeface="Microsoft YaHei" charset="-122"/>
                <a:ea typeface="Microsoft YaHei" charset="-122"/>
                <a:cs typeface="Microsoft YaHei" charset="-122"/>
                <a:sym typeface="+mn-ea"/>
              </a:rPr>
              <a:t>家族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矩形 6"/>
          <p:cNvSpPr/>
          <p:nvPr/>
        </p:nvSpPr>
        <p:spPr>
          <a:xfrm>
            <a:off x="128016" y="160945"/>
            <a:ext cx="2270173" cy="276999"/>
          </a:xfrm>
          <a:prstGeom prst="rect">
            <a:avLst/>
          </a:prstGeom>
        </p:spPr>
        <p:txBody>
          <a:bodyPr wrap="none">
            <a:spAutoFit/>
          </a:bodyPr>
          <a:lstStyle/>
          <a:p>
            <a:r>
              <a:rPr lang="en-US" altLang="zh-CN" sz="1200" dirty="0">
                <a:solidFill>
                  <a:schemeClr val="bg1">
                    <a:lumMod val="75000"/>
                  </a:schemeClr>
                </a:solidFill>
              </a:rPr>
              <a:t>7.3.0</a:t>
            </a:r>
            <a:r>
              <a:rPr lang="zh-CN" altLang="en-US" sz="1200" dirty="0">
                <a:solidFill>
                  <a:schemeClr val="bg1">
                    <a:lumMod val="75000"/>
                  </a:schemeClr>
                </a:solidFill>
              </a:rPr>
              <a:t>零、无线局域网</a:t>
            </a:r>
            <a:r>
              <a:rPr lang="en-US" altLang="zh-CN" sz="1200" dirty="0">
                <a:solidFill>
                  <a:schemeClr val="bg1">
                    <a:lumMod val="75000"/>
                  </a:schemeClr>
                </a:solidFill>
              </a:rPr>
              <a:t>IEEE802.11</a:t>
            </a:r>
            <a:endParaRPr lang="zh-CN" altLang="en-US" sz="1200" dirty="0">
              <a:solidFill>
                <a:schemeClr val="bg1">
                  <a:lumMod val="75000"/>
                </a:schemeClr>
              </a:solidFill>
            </a:endParaRPr>
          </a:p>
        </p:txBody>
      </p:sp>
      <p:sp>
        <p:nvSpPr>
          <p:cNvPr id="8" name="文本框 7"/>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9" name="左大括号 8"/>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solidFill>
                  <a:srgbClr val="FF0000"/>
                </a:solidFill>
                <a:latin typeface="Microsoft YaHei" charset="-122"/>
                <a:ea typeface="Microsoft YaHei" charset="-122"/>
                <a:cs typeface="Microsoft YaHei" charset="-122"/>
              </a:rPr>
              <a:t>IEEE 802</a:t>
            </a:r>
            <a:r>
              <a:rPr kumimoji="1" lang="zh-CN" altLang="en-US" sz="1400" dirty="0">
                <a:solidFill>
                  <a:srgbClr val="FF0000"/>
                </a:solidFill>
                <a:latin typeface="Microsoft YaHei" charset="-122"/>
                <a:ea typeface="Microsoft YaHei" charset="-122"/>
                <a:cs typeface="Microsoft YaHei" charset="-122"/>
              </a:rPr>
              <a:t>家族</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8742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、在以下几个无线局域网</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标准中，（    ）数据速率最高可达</a:t>
            </a:r>
            <a:r>
              <a:rPr lang="en-US" altLang="zh-CN" sz="2400" b="0" dirty="0">
                <a:solidFill>
                  <a:schemeClr val="tx1"/>
                </a:solidFill>
                <a:latin typeface="Microsoft YaHei" charset="-122"/>
                <a:ea typeface="Microsoft YaHei" charset="-122"/>
                <a:cs typeface="Microsoft YaHei" charset="-122"/>
              </a:rPr>
              <a:t>600Mbit/s</a:t>
            </a:r>
            <a:r>
              <a:rPr lang="zh-CN" altLang="en-US" sz="2400" b="0" dirty="0">
                <a:solidFill>
                  <a:schemeClr val="tx1"/>
                </a:solidFill>
                <a:latin typeface="Microsoft YaHei" charset="-122"/>
                <a:ea typeface="Microsoft YaHei" charset="-122"/>
                <a:cs typeface="Microsoft YaHei" charset="-122"/>
              </a:rPr>
              <a:t>。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A:IEEE 802.11b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B:IEEE 802.11a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C:IEEE 802.11g </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D:IEEE 802.11n</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228168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、在以下几个无线局域网</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标准中，（  </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  ）数据速率最高可达</a:t>
            </a:r>
            <a:r>
              <a:rPr lang="en-US" altLang="zh-CN" sz="2400" b="0" dirty="0">
                <a:solidFill>
                  <a:schemeClr val="tx1"/>
                </a:solidFill>
                <a:latin typeface="Microsoft YaHei" charset="-122"/>
                <a:ea typeface="Microsoft YaHei" charset="-122"/>
                <a:cs typeface="Microsoft YaHei" charset="-122"/>
              </a:rPr>
              <a:t>600Mbit/s</a:t>
            </a:r>
            <a:r>
              <a:rPr lang="zh-CN" altLang="en-US" sz="2400" b="0" dirty="0">
                <a:solidFill>
                  <a:schemeClr val="tx1"/>
                </a:solidFill>
                <a:latin typeface="Microsoft YaHei" charset="-122"/>
                <a:ea typeface="Microsoft YaHei" charset="-122"/>
                <a:cs typeface="Microsoft YaHei" charset="-122"/>
              </a:rPr>
              <a:t>。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A:IEEE 802.11b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B:IEEE 802.11a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C:IEEE 802.11g </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D:IEEE 802.11n</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4152057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、最髙具有</a:t>
            </a:r>
            <a:r>
              <a:rPr lang="en-US" altLang="zh-CN" sz="2400" b="0" dirty="0">
                <a:solidFill>
                  <a:schemeClr val="tx1"/>
                </a:solidFill>
                <a:latin typeface="Microsoft YaHei" charset="-122"/>
                <a:ea typeface="Microsoft YaHei" charset="-122"/>
                <a:cs typeface="Microsoft YaHei" charset="-122"/>
              </a:rPr>
              <a:t>11Mbit/s</a:t>
            </a:r>
            <a:r>
              <a:rPr lang="zh-CN" altLang="en-US" sz="2400" b="0" dirty="0">
                <a:solidFill>
                  <a:schemeClr val="tx1"/>
                </a:solidFill>
                <a:latin typeface="Microsoft YaHei" charset="-122"/>
                <a:ea typeface="Microsoft YaHei" charset="-122"/>
                <a:cs typeface="Microsoft YaHei" charset="-122"/>
              </a:rPr>
              <a:t>速率且工作在无需许可的</a:t>
            </a:r>
            <a:r>
              <a:rPr lang="en-US" altLang="zh-CN" sz="2400" b="0" dirty="0">
                <a:solidFill>
                  <a:schemeClr val="tx1"/>
                </a:solidFill>
                <a:latin typeface="Microsoft YaHei" charset="-122"/>
                <a:ea typeface="Microsoft YaHei" charset="-122"/>
                <a:cs typeface="Microsoft YaHei" charset="-122"/>
              </a:rPr>
              <a:t>2.4GHz</a:t>
            </a:r>
            <a:r>
              <a:rPr lang="zh-CN" altLang="en-US" sz="2400" b="0" dirty="0">
                <a:solidFill>
                  <a:schemeClr val="tx1"/>
                </a:solidFill>
                <a:latin typeface="Microsoft YaHei" charset="-122"/>
                <a:ea typeface="Microsoft YaHei" charset="-122"/>
                <a:cs typeface="Microsoft YaHei" charset="-122"/>
              </a:rPr>
              <a:t>的无线频谱上的无线局域网标准是（）</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A:IEEE802.11a</a:t>
            </a:r>
          </a:p>
          <a:p>
            <a:pPr>
              <a:lnSpc>
                <a:spcPct val="150000"/>
              </a:lnSpc>
            </a:pPr>
            <a:r>
              <a:rPr lang="en-US" altLang="zh-CN" sz="2400" b="0" dirty="0">
                <a:solidFill>
                  <a:schemeClr val="tx1"/>
                </a:solidFill>
                <a:latin typeface="Microsoft YaHei" charset="-122"/>
                <a:ea typeface="Microsoft YaHei" charset="-122"/>
                <a:cs typeface="Microsoft YaHei" charset="-122"/>
              </a:rPr>
              <a:t>B:IEEE802.11b</a:t>
            </a:r>
          </a:p>
          <a:p>
            <a:pPr>
              <a:lnSpc>
                <a:spcPct val="150000"/>
              </a:lnSpc>
            </a:pPr>
            <a:r>
              <a:rPr lang="en-US" altLang="zh-CN" sz="2400" b="0" dirty="0">
                <a:solidFill>
                  <a:schemeClr val="tx1"/>
                </a:solidFill>
                <a:latin typeface="Microsoft YaHei" charset="-122"/>
                <a:ea typeface="Microsoft YaHei" charset="-122"/>
                <a:cs typeface="Microsoft YaHei" charset="-122"/>
              </a:rPr>
              <a:t>C:IEEE802.11g</a:t>
            </a:r>
          </a:p>
          <a:p>
            <a:pPr>
              <a:lnSpc>
                <a:spcPct val="150000"/>
              </a:lnSpc>
            </a:pPr>
            <a:r>
              <a:rPr lang="en-US" altLang="zh-CN" sz="2400" b="0" dirty="0">
                <a:solidFill>
                  <a:schemeClr val="tx1"/>
                </a:solidFill>
                <a:latin typeface="Microsoft YaHei" charset="-122"/>
                <a:ea typeface="Microsoft YaHei" charset="-122"/>
                <a:cs typeface="Microsoft YaHei" charset="-122"/>
              </a:rPr>
              <a:t>D:IEEE802.11n</a:t>
            </a:r>
          </a:p>
        </p:txBody>
      </p:sp>
    </p:spTree>
    <p:extLst>
      <p:ext uri="{BB962C8B-B14F-4D97-AF65-F5344CB8AC3E}">
        <p14:creationId xmlns:p14="http://schemas.microsoft.com/office/powerpoint/2010/main" val="15321199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、最髙具有</a:t>
            </a:r>
            <a:r>
              <a:rPr lang="en-US" altLang="zh-CN" sz="2400" b="0" dirty="0">
                <a:solidFill>
                  <a:schemeClr val="tx1"/>
                </a:solidFill>
                <a:latin typeface="Microsoft YaHei" charset="-122"/>
                <a:ea typeface="Microsoft YaHei" charset="-122"/>
                <a:cs typeface="Microsoft YaHei" charset="-122"/>
              </a:rPr>
              <a:t>11Mbit/s</a:t>
            </a:r>
            <a:r>
              <a:rPr lang="zh-CN" altLang="en-US" sz="2400" b="0" dirty="0">
                <a:solidFill>
                  <a:schemeClr val="tx1"/>
                </a:solidFill>
                <a:latin typeface="Microsoft YaHei" charset="-122"/>
                <a:ea typeface="Microsoft YaHei" charset="-122"/>
                <a:cs typeface="Microsoft YaHei" charset="-122"/>
              </a:rPr>
              <a:t>速率且工作在无需许可的</a:t>
            </a:r>
            <a:r>
              <a:rPr lang="en-US" altLang="zh-CN" sz="2400" b="0" dirty="0">
                <a:solidFill>
                  <a:schemeClr val="tx1"/>
                </a:solidFill>
                <a:latin typeface="Microsoft YaHei" charset="-122"/>
                <a:ea typeface="Microsoft YaHei" charset="-122"/>
                <a:cs typeface="Microsoft YaHei" charset="-122"/>
              </a:rPr>
              <a:t>2.4GHz</a:t>
            </a:r>
            <a:r>
              <a:rPr lang="zh-CN" altLang="en-US" sz="2400" b="0" dirty="0">
                <a:solidFill>
                  <a:schemeClr val="tx1"/>
                </a:solidFill>
                <a:latin typeface="Microsoft YaHei" charset="-122"/>
                <a:ea typeface="Microsoft YaHei" charset="-122"/>
                <a:cs typeface="Microsoft YaHei" charset="-122"/>
              </a:rPr>
              <a:t>的无线频谱上的无线局域网标准是（</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A:IEEE802.11a</a:t>
            </a:r>
          </a:p>
          <a:p>
            <a:pPr>
              <a:lnSpc>
                <a:spcPct val="150000"/>
              </a:lnSpc>
            </a:pPr>
            <a:r>
              <a:rPr lang="en-US" altLang="zh-CN" sz="2400" b="0" dirty="0">
                <a:solidFill>
                  <a:srgbClr val="FF0000"/>
                </a:solidFill>
                <a:latin typeface="Microsoft YaHei" charset="-122"/>
                <a:ea typeface="Microsoft YaHei" charset="-122"/>
                <a:cs typeface="Microsoft YaHei" charset="-122"/>
              </a:rPr>
              <a:t>B:IEEE802.11b</a:t>
            </a:r>
          </a:p>
          <a:p>
            <a:pPr>
              <a:lnSpc>
                <a:spcPct val="150000"/>
              </a:lnSpc>
            </a:pPr>
            <a:r>
              <a:rPr lang="en-US" altLang="zh-CN" sz="2400" b="0" dirty="0">
                <a:solidFill>
                  <a:schemeClr val="tx1"/>
                </a:solidFill>
                <a:latin typeface="Microsoft YaHei" charset="-122"/>
                <a:ea typeface="Microsoft YaHei" charset="-122"/>
                <a:cs typeface="Microsoft YaHei" charset="-122"/>
              </a:rPr>
              <a:t>C:IEEE802.11g</a:t>
            </a:r>
          </a:p>
          <a:p>
            <a:pPr>
              <a:lnSpc>
                <a:spcPct val="150000"/>
              </a:lnSpc>
            </a:pPr>
            <a:r>
              <a:rPr lang="en-US" altLang="zh-CN" sz="2400" b="0" dirty="0">
                <a:solidFill>
                  <a:schemeClr val="tx1"/>
                </a:solidFill>
                <a:latin typeface="Microsoft YaHei" charset="-122"/>
                <a:ea typeface="Microsoft YaHei" charset="-122"/>
                <a:cs typeface="Microsoft YaHei" charset="-122"/>
              </a:rPr>
              <a:t>D:IEEE802.11n</a:t>
            </a:r>
          </a:p>
        </p:txBody>
      </p:sp>
    </p:spTree>
    <p:extLst>
      <p:ext uri="{BB962C8B-B14F-4D97-AF65-F5344CB8AC3E}">
        <p14:creationId xmlns:p14="http://schemas.microsoft.com/office/powerpoint/2010/main" val="266235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5" y="1273958"/>
            <a:ext cx="6962101"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rPr>
              <a:t>IEEE 802.11</a:t>
            </a:r>
            <a:r>
              <a:rPr lang="zh-CN" altLang="en-US" sz="2400" dirty="0">
                <a:latin typeface="Microsoft YaHei" charset="-122"/>
                <a:ea typeface="Microsoft YaHei" charset="-122"/>
                <a:cs typeface="Microsoft YaHei" charset="-122"/>
              </a:rPr>
              <a:t>体系结构的基本构件：</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、基站：接入点</a:t>
            </a:r>
            <a:r>
              <a:rPr lang="en-US" altLang="zh-CN" sz="2400" dirty="0">
                <a:latin typeface="Microsoft YaHei" charset="-122"/>
                <a:ea typeface="Microsoft YaHei" charset="-122"/>
                <a:cs typeface="Microsoft YaHei" charset="-122"/>
              </a:rPr>
              <a:t>(Access Point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AP)</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、基本服务集</a:t>
            </a:r>
            <a:r>
              <a:rPr lang="en-US" altLang="zh-CN" sz="2400" dirty="0">
                <a:latin typeface="Microsoft YaHei" charset="-122"/>
                <a:ea typeface="Microsoft YaHei" charset="-122"/>
                <a:cs typeface="Microsoft YaHei" charset="-122"/>
              </a:rPr>
              <a:t>(Basic Service Set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BSS)</a:t>
            </a:r>
          </a:p>
        </p:txBody>
      </p:sp>
      <p:pic>
        <p:nvPicPr>
          <p:cNvPr id="5" name="图片 4"/>
          <p:cNvPicPr>
            <a:picLocks noChangeAspect="1"/>
          </p:cNvPicPr>
          <p:nvPr/>
        </p:nvPicPr>
        <p:blipFill>
          <a:blip r:embed="rId3"/>
          <a:stretch>
            <a:fillRect/>
          </a:stretch>
        </p:blipFill>
        <p:spPr>
          <a:xfrm>
            <a:off x="6844550" y="2246039"/>
            <a:ext cx="5178276" cy="4595512"/>
          </a:xfrm>
          <a:prstGeom prst="rect">
            <a:avLst/>
          </a:prstGeom>
        </p:spPr>
      </p:pic>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体系结构</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9" name="左大括号 8"/>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体系结构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341204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5" y="1273958"/>
            <a:ext cx="6962101"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rPr>
              <a:t>IEEE 802.11</a:t>
            </a:r>
            <a:r>
              <a:rPr lang="zh-CN" altLang="en-US" sz="2400" dirty="0">
                <a:latin typeface="Microsoft YaHei" charset="-122"/>
                <a:ea typeface="Microsoft YaHei" charset="-122"/>
                <a:cs typeface="Microsoft YaHei" charset="-122"/>
              </a:rPr>
              <a:t>体系结构的基本构件：</a:t>
            </a: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、基站：接入点</a:t>
            </a:r>
            <a:r>
              <a:rPr lang="en-US" altLang="zh-CN" sz="2400" dirty="0">
                <a:latin typeface="Microsoft YaHei" charset="-122"/>
                <a:ea typeface="Microsoft YaHei" charset="-122"/>
                <a:cs typeface="Microsoft YaHei" charset="-122"/>
              </a:rPr>
              <a:t>(Access Point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AP)</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、基本服务集</a:t>
            </a:r>
            <a:r>
              <a:rPr lang="en-US" altLang="zh-CN" sz="2400" dirty="0">
                <a:latin typeface="Microsoft YaHei" charset="-122"/>
                <a:ea typeface="Microsoft YaHei" charset="-122"/>
                <a:cs typeface="Microsoft YaHei" charset="-122"/>
              </a:rPr>
              <a:t>(Basic Service Set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BSS)</a:t>
            </a:r>
          </a:p>
        </p:txBody>
      </p:sp>
      <p:pic>
        <p:nvPicPr>
          <p:cNvPr id="5" name="图片 4"/>
          <p:cNvPicPr>
            <a:picLocks noChangeAspect="1"/>
          </p:cNvPicPr>
          <p:nvPr/>
        </p:nvPicPr>
        <p:blipFill>
          <a:blip r:embed="rId3"/>
          <a:stretch>
            <a:fillRect/>
          </a:stretch>
        </p:blipFill>
        <p:spPr>
          <a:xfrm>
            <a:off x="6844550" y="2246039"/>
            <a:ext cx="5178276" cy="4595512"/>
          </a:xfrm>
          <a:prstGeom prst="rect">
            <a:avLst/>
          </a:prstGeom>
        </p:spPr>
      </p:pic>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体系结构</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9" name="左大括号 8"/>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体系结构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
        <p:nvSpPr>
          <p:cNvPr id="2" name="矩形 1"/>
          <p:cNvSpPr/>
          <p:nvPr/>
        </p:nvSpPr>
        <p:spPr>
          <a:xfrm>
            <a:off x="748550" y="3168289"/>
            <a:ext cx="6096000" cy="553998"/>
          </a:xfrm>
          <a:prstGeom prst="rect">
            <a:avLst/>
          </a:prstGeom>
        </p:spPr>
        <p:txBody>
          <a:bodyPr>
            <a:spAutoFit/>
          </a:bodyPr>
          <a:lstStyle/>
          <a:p>
            <a:pPr>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BSS</a:t>
            </a:r>
            <a:r>
              <a:rPr lang="zh-CN" altLang="en-US" sz="2000" dirty="0">
                <a:latin typeface="Microsoft YaHei" charset="-122"/>
                <a:ea typeface="Microsoft YaHei" charset="-122"/>
                <a:cs typeface="Microsoft YaHei" charset="-122"/>
              </a:rPr>
              <a:t>包含：一个接入点，一个或多个无线站点        </a:t>
            </a:r>
            <a:endParaRPr lang="zh-CN" altLang="en-US" sz="2000" dirty="0"/>
          </a:p>
        </p:txBody>
      </p:sp>
    </p:spTree>
    <p:extLst>
      <p:ext uri="{BB962C8B-B14F-4D97-AF65-F5344CB8AC3E}">
        <p14:creationId xmlns:p14="http://schemas.microsoft.com/office/powerpoint/2010/main" val="1249435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体系结构</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13" name="左大括号 12"/>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体系结构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
        <p:nvSpPr>
          <p:cNvPr id="15" name="文本框 14"/>
          <p:cNvSpPr txBox="1"/>
          <p:nvPr/>
        </p:nvSpPr>
        <p:spPr>
          <a:xfrm>
            <a:off x="128015" y="1273958"/>
            <a:ext cx="10239874"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rPr>
              <a:t>AP</a:t>
            </a:r>
            <a:r>
              <a:rPr lang="zh-CN" altLang="en-US" sz="2400" dirty="0">
                <a:latin typeface="Microsoft YaHei" charset="-122"/>
                <a:ea typeface="Microsoft YaHei" charset="-122"/>
                <a:cs typeface="Microsoft YaHei" charset="-122"/>
              </a:rPr>
              <a:t>发现</a:t>
            </a:r>
            <a:r>
              <a:rPr lang="zh-CN" altLang="en-US" sz="2400" dirty="0">
                <a:latin typeface="Microsoft YaHei" charset="-122"/>
                <a:ea typeface="Microsoft YaHei" charset="-122"/>
                <a:cs typeface="Microsoft YaHei" charset="-122"/>
                <a:sym typeface="Wingdings"/>
              </a:rPr>
              <a:t>：（无线主机怎么找到</a:t>
            </a:r>
            <a:r>
              <a:rPr lang="en-US" altLang="zh-CN" sz="2400" dirty="0">
                <a:latin typeface="Microsoft YaHei" charset="-122"/>
                <a:ea typeface="Microsoft YaHei" charset="-122"/>
                <a:cs typeface="Microsoft YaHei" charset="-122"/>
                <a:sym typeface="Wingdings"/>
              </a:rPr>
              <a:t>AP</a:t>
            </a:r>
            <a:r>
              <a:rPr lang="zh-CN" altLang="en-US" sz="2400" dirty="0">
                <a:latin typeface="Microsoft YaHei" charset="-122"/>
                <a:ea typeface="Microsoft YaHei" charset="-122"/>
                <a:cs typeface="Microsoft YaHei" charset="-122"/>
                <a:sym typeface="Wingdings"/>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 (1)</a:t>
            </a:r>
            <a:r>
              <a:rPr lang="zh-CN" altLang="en-US" sz="2400" dirty="0">
                <a:latin typeface="Microsoft YaHei" charset="-122"/>
                <a:ea typeface="Microsoft YaHei" charset="-122"/>
                <a:cs typeface="Microsoft YaHei" charset="-122"/>
              </a:rPr>
              <a:t>被动扫描：无线主机扫描信道和监听</a:t>
            </a:r>
            <a:r>
              <a:rPr lang="zh-CN" altLang="en-US" sz="2400" b="1" dirty="0">
                <a:latin typeface="Microsoft YaHei" charset="-122"/>
                <a:ea typeface="Microsoft YaHei" charset="-122"/>
                <a:cs typeface="Microsoft YaHei" charset="-122"/>
              </a:rPr>
              <a:t>信标帧</a:t>
            </a:r>
            <a:r>
              <a:rPr lang="zh-CN" altLang="en-US" sz="2400" dirty="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主动扫描：无线主机向其范围内的所有</a:t>
            </a:r>
            <a:r>
              <a:rPr lang="en-US" altLang="zh-CN" sz="2400" dirty="0">
                <a:latin typeface="Microsoft YaHei" charset="-122"/>
                <a:ea typeface="Microsoft YaHei" charset="-122"/>
                <a:cs typeface="Microsoft YaHei" charset="-122"/>
              </a:rPr>
              <a:t>AP</a:t>
            </a:r>
            <a:r>
              <a:rPr lang="zh-CN" altLang="en-US" sz="2400" dirty="0">
                <a:latin typeface="Microsoft YaHei" charset="-122"/>
                <a:ea typeface="Microsoft YaHei" charset="-122"/>
                <a:cs typeface="Microsoft YaHei" charset="-122"/>
              </a:rPr>
              <a:t>广播</a:t>
            </a:r>
            <a:r>
              <a:rPr lang="zh-CN" altLang="en-US" sz="2400" b="1" dirty="0">
                <a:latin typeface="Microsoft YaHei" charset="-122"/>
                <a:ea typeface="Microsoft YaHei" charset="-122"/>
                <a:cs typeface="Microsoft YaHei" charset="-122"/>
              </a:rPr>
              <a:t>探测帧</a:t>
            </a:r>
            <a:r>
              <a:rPr lang="zh-CN" altLang="en-US" sz="2400" dirty="0">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2053163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IEEE802.3</a:t>
            </a:r>
            <a:r>
              <a:rPr lang="zh-CN" altLang="en-US" sz="2400" b="0" dirty="0">
                <a:solidFill>
                  <a:schemeClr val="tx1"/>
                </a:solidFill>
                <a:latin typeface="Microsoft YaHei" charset="-122"/>
                <a:ea typeface="Microsoft YaHei" charset="-122"/>
                <a:cs typeface="Microsoft YaHei" charset="-122"/>
              </a:rPr>
              <a:t>标准采用的介质访问控制方法是（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6944360" y="3205644"/>
            <a:ext cx="4064000" cy="3175000"/>
          </a:xfrm>
          <a:prstGeom prst="rect">
            <a:avLst/>
          </a:prstGeom>
        </p:spPr>
      </p:pic>
    </p:spTree>
    <p:extLst>
      <p:ext uri="{BB962C8B-B14F-4D97-AF65-F5344CB8AC3E}">
        <p14:creationId xmlns:p14="http://schemas.microsoft.com/office/powerpoint/2010/main" val="11572773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IEEE802.3</a:t>
            </a:r>
            <a:r>
              <a:rPr lang="zh-CN" altLang="en-US" sz="2400" b="0" dirty="0">
                <a:solidFill>
                  <a:schemeClr val="tx1"/>
                </a:solidFill>
                <a:latin typeface="Microsoft YaHei" charset="-122"/>
                <a:ea typeface="Microsoft YaHei" charset="-122"/>
                <a:cs typeface="Microsoft YaHei" charset="-122"/>
              </a:rPr>
              <a:t>标准采用的介质访问控制方法是（   </a:t>
            </a:r>
            <a:r>
              <a:rPr lang="en-US" altLang="zh-CN" sz="2400" b="0" dirty="0">
                <a:solidFill>
                  <a:srgbClr val="FF0000"/>
                </a:solidFill>
                <a:latin typeface="Microsoft YaHei" charset="-122"/>
                <a:ea typeface="Microsoft YaHei" charset="-122"/>
                <a:cs typeface="Microsoft YaHei" charset="-122"/>
              </a:rPr>
              <a:t>CSMA/CD</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zh-CN" altLang="en-US" sz="2400" b="0" dirty="0">
                <a:solidFill>
                  <a:schemeClr val="tx1"/>
                </a:solidFill>
                <a:latin typeface="Microsoft YaHei" charset="-122"/>
                <a:ea typeface="Microsoft YaHei" charset="-122"/>
                <a:cs typeface="Microsoft YaHei" charset="-122"/>
                <a:sym typeface="+mn-ea"/>
              </a:rPr>
              <a:t>       以太网  </a:t>
            </a:r>
          </a:p>
        </p:txBody>
      </p:sp>
      <p:sp>
        <p:nvSpPr>
          <p:cNvPr id="5" name="下箭头 4"/>
          <p:cNvSpPr/>
          <p:nvPr/>
        </p:nvSpPr>
        <p:spPr>
          <a:xfrm>
            <a:off x="1550035" y="1993265"/>
            <a:ext cx="890270" cy="141414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6944360" y="3205644"/>
            <a:ext cx="4064000" cy="3175000"/>
          </a:xfrm>
          <a:prstGeom prst="rect">
            <a:avLst/>
          </a:prstGeom>
        </p:spPr>
      </p:pic>
    </p:spTree>
    <p:extLst>
      <p:ext uri="{BB962C8B-B14F-4D97-AF65-F5344CB8AC3E}">
        <p14:creationId xmlns:p14="http://schemas.microsoft.com/office/powerpoint/2010/main" val="200322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50478" y="3599462"/>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频率</a:t>
            </a:r>
            <a:endParaRPr lang="en-US" altLang="zh-CN" sz="2400" dirty="0">
              <a:latin typeface="Microsoft YaHei" charset="-122"/>
              <a:ea typeface="Microsoft YaHei" charset="-122"/>
              <a:cs typeface="Microsoft YaHei" charset="-122"/>
            </a:endParaRP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45507" r="22807" b="29287"/>
          <a:stretch/>
        </p:blipFill>
        <p:spPr>
          <a:xfrm>
            <a:off x="5213684" y="3506137"/>
            <a:ext cx="5999747" cy="1090864"/>
          </a:xfrm>
          <a:prstGeom prst="rect">
            <a:avLst/>
          </a:prstGeom>
        </p:spPr>
      </p:pic>
      <p:sp>
        <p:nvSpPr>
          <p:cNvPr id="7"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82064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69387"/>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体系结构的基本构件由基站和（    ）两部分组成。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A:AP</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基本服务集</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C:CSMA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交换机</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794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950852"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体系结构的基本构件由基站和（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）两部分组成。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A:AP</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基本服务集</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C:CSMA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交换机</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292618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6" y="1417278"/>
            <a:ext cx="11505966"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的</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的</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协议采用</a:t>
            </a:r>
            <a:r>
              <a:rPr lang="en-US" altLang="zh-CN" sz="2400" dirty="0">
                <a:latin typeface="Microsoft YaHei" charset="-122"/>
                <a:ea typeface="Microsoft YaHei" charset="-122"/>
                <a:cs typeface="Microsoft YaHei" charset="-122"/>
                <a:sym typeface="+mn-ea"/>
              </a:rPr>
              <a:t>CSMA/CA</a:t>
            </a:r>
            <a:r>
              <a:rPr lang="zh-CN" altLang="en-US" sz="2400" dirty="0">
                <a:latin typeface="Microsoft YaHei" charset="-122"/>
                <a:ea typeface="Microsoft YaHei" charset="-122"/>
                <a:cs typeface="Microsoft YaHei" charset="-122"/>
                <a:sym typeface="+mn-ea"/>
              </a:rPr>
              <a:t>协议。</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Carrier Sense Multiple Access with Collision Avoidance </a:t>
            </a:r>
            <a:r>
              <a:rPr lang="zh-CN" altLang="en-US" sz="2400" dirty="0">
                <a:latin typeface="Microsoft YaHei" charset="-122"/>
                <a:ea typeface="Microsoft YaHei" charset="-122"/>
                <a:cs typeface="Microsoft YaHei" charset="-122"/>
                <a:sym typeface="+mn-ea"/>
              </a:rPr>
              <a:t>：带碰撞避免的载波监听多路访问协议。</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593853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2848913" y="3107333"/>
            <a:ext cx="5921652" cy="3237862"/>
          </a:xfrm>
          <a:prstGeom prst="rect">
            <a:avLst/>
          </a:prstGeom>
        </p:spPr>
      </p:pic>
      <p:sp>
        <p:nvSpPr>
          <p:cNvPr id="12" name="矩形 11"/>
          <p:cNvSpPr/>
          <p:nvPr/>
        </p:nvSpPr>
        <p:spPr>
          <a:xfrm>
            <a:off x="128016" y="1417278"/>
            <a:ext cx="11562236" cy="1754326"/>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CSMA/CA</a:t>
            </a:r>
            <a:r>
              <a:rPr lang="zh-CN" altLang="en-US" sz="2400" dirty="0">
                <a:latin typeface="Microsoft YaHei" charset="-122"/>
                <a:ea typeface="Microsoft YaHei" charset="-122"/>
                <a:cs typeface="Microsoft YaHei" charset="-122"/>
              </a:rPr>
              <a:t>协议工作原理</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通过请求发送</a:t>
            </a:r>
            <a:r>
              <a:rPr lang="en-US" altLang="zh-CN" sz="2400" dirty="0">
                <a:latin typeface="Microsoft YaHei" charset="-122"/>
                <a:ea typeface="Microsoft YaHei" charset="-122"/>
                <a:cs typeface="Microsoft YaHei" charset="-122"/>
              </a:rPr>
              <a:t>(RTS)</a:t>
            </a:r>
            <a:r>
              <a:rPr lang="zh-CN" altLang="en-US" sz="2400" dirty="0">
                <a:latin typeface="Microsoft YaHei" charset="-122"/>
                <a:ea typeface="Microsoft YaHei" charset="-122"/>
                <a:cs typeface="Microsoft YaHei" charset="-122"/>
              </a:rPr>
              <a:t>帧和允许发送</a:t>
            </a:r>
            <a:r>
              <a:rPr lang="en-US" altLang="zh-CN" sz="2400" dirty="0">
                <a:latin typeface="Microsoft YaHei" charset="-122"/>
                <a:ea typeface="Microsoft YaHei" charset="-122"/>
                <a:cs typeface="Microsoft YaHei" charset="-122"/>
              </a:rPr>
              <a:t>(CTS)</a:t>
            </a:r>
            <a:r>
              <a:rPr lang="zh-CN" altLang="en-US" sz="2400" dirty="0">
                <a:latin typeface="Microsoft YaHei" charset="-122"/>
                <a:ea typeface="Microsoft YaHei" charset="-122"/>
                <a:cs typeface="Microsoft YaHei" charset="-122"/>
              </a:rPr>
              <a:t>帧的交换，实现信道预约占用，避免数据帧传输过程中冲突。 </a:t>
            </a:r>
            <a:endParaRPr lang="zh-CN" altLang="en-US" sz="2400" dirty="0">
              <a:effectLst/>
              <a:latin typeface="Microsoft YaHei" charset="-122"/>
              <a:ea typeface="Microsoft YaHei" charset="-122"/>
              <a:cs typeface="Microsoft YaHei" charset="-122"/>
            </a:endParaRP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30362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5" y="1417278"/>
            <a:ext cx="11982747"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CSMA/CA</a:t>
            </a:r>
            <a:r>
              <a:rPr lang="zh-CN" altLang="en-US" sz="2400" dirty="0">
                <a:latin typeface="Microsoft YaHei" charset="-122"/>
                <a:ea typeface="Microsoft YaHei" charset="-122"/>
                <a:cs typeface="Microsoft YaHei" charset="-122"/>
              </a:rPr>
              <a:t>协议工作步骤</a:t>
            </a:r>
          </a:p>
          <a:p>
            <a:pPr>
              <a:lnSpc>
                <a:spcPct val="150000"/>
              </a:lnSpc>
            </a:pPr>
            <a:r>
              <a:rPr lang="zh-CN" altLang="en-US" sz="2400" b="1" dirty="0">
                <a:latin typeface="Microsoft YaHei" charset="-122"/>
                <a:ea typeface="Microsoft YaHei" charset="-122"/>
                <a:cs typeface="Microsoft YaHei" charset="-122"/>
                <a:sym typeface="+mn-ea"/>
              </a:rPr>
              <a:t>源站发送数据：</a:t>
            </a:r>
            <a:r>
              <a:rPr lang="zh-CN" altLang="en-US" sz="2400" dirty="0">
                <a:latin typeface="Microsoft YaHei" charset="-122"/>
                <a:ea typeface="Microsoft YaHei" charset="-122"/>
                <a:cs typeface="Microsoft YaHei" charset="-122"/>
                <a:sym typeface="+mn-ea"/>
              </a:rPr>
              <a:t>先监听，若空闲，等待一个分布式帧间间隔</a:t>
            </a:r>
            <a:r>
              <a:rPr lang="en-US" altLang="zh-CN" sz="2400" dirty="0">
                <a:latin typeface="Microsoft YaHei" charset="-122"/>
                <a:ea typeface="Microsoft YaHei" charset="-122"/>
                <a:cs typeface="Microsoft YaHei" charset="-122"/>
                <a:sym typeface="+mn-ea"/>
              </a:rPr>
              <a:t>(Distributed  Inter-Frame Space</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DIFS)</a:t>
            </a:r>
            <a:r>
              <a:rPr lang="zh-CN" altLang="en-US" sz="2400" dirty="0">
                <a:latin typeface="Microsoft YaHei" charset="-122"/>
                <a:ea typeface="Microsoft YaHei" charset="-122"/>
                <a:cs typeface="Microsoft YaHei" charset="-122"/>
                <a:sym typeface="+mn-ea"/>
              </a:rPr>
              <a:t>的短时间后，发送一个很短的请求发送</a:t>
            </a:r>
            <a:r>
              <a:rPr lang="en-US" altLang="zh-CN" sz="2400" dirty="0">
                <a:latin typeface="Microsoft YaHei" charset="-122"/>
                <a:ea typeface="Microsoft YaHei" charset="-122"/>
                <a:cs typeface="Microsoft YaHei" charset="-122"/>
                <a:sym typeface="+mn-ea"/>
              </a:rPr>
              <a:t>(Request To Send</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RTS)</a:t>
            </a:r>
            <a:r>
              <a:rPr lang="zh-CN" altLang="en-US" sz="2400" dirty="0">
                <a:solidFill>
                  <a:srgbClr val="FF0000"/>
                </a:solidFill>
                <a:latin typeface="Microsoft YaHei" charset="-122"/>
                <a:ea typeface="Microsoft YaHei" charset="-122"/>
                <a:cs typeface="Microsoft YaHei" charset="-122"/>
                <a:sym typeface="+mn-ea"/>
              </a:rPr>
              <a:t>控制帧</a:t>
            </a:r>
            <a:r>
              <a:rPr lang="zh-CN" altLang="en-US" sz="2400" dirty="0">
                <a:latin typeface="Microsoft YaHei" charset="-122"/>
                <a:ea typeface="Microsoft YaHei" charset="-122"/>
                <a:cs typeface="Microsoft YaHei" charset="-122"/>
                <a:sym typeface="+mn-ea"/>
              </a:rPr>
              <a:t>。</a:t>
            </a: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RTS</a:t>
            </a:r>
            <a:r>
              <a:rPr lang="zh-CN" altLang="en-US" sz="2400" dirty="0">
                <a:latin typeface="Microsoft YaHei" charset="-122"/>
                <a:ea typeface="Microsoft YaHei" charset="-122"/>
                <a:cs typeface="Microsoft YaHei" charset="-122"/>
                <a:sym typeface="+mn-ea"/>
              </a:rPr>
              <a:t>控制帧：源地址，目的地址，本次通信所需的</a:t>
            </a:r>
            <a:r>
              <a:rPr lang="zh-CN" altLang="en-US" sz="2400" dirty="0">
                <a:solidFill>
                  <a:srgbClr val="FF0000"/>
                </a:solidFill>
                <a:latin typeface="Microsoft YaHei" charset="-122"/>
                <a:ea typeface="Microsoft YaHei" charset="-122"/>
                <a:cs typeface="Microsoft YaHei" charset="-122"/>
                <a:sym typeface="+mn-ea"/>
              </a:rPr>
              <a:t>持续时间</a:t>
            </a:r>
            <a:r>
              <a:rPr lang="zh-CN" altLang="en-US" sz="2400" dirty="0">
                <a:latin typeface="Microsoft YaHei" charset="-122"/>
                <a:ea typeface="Microsoft YaHei" charset="-122"/>
                <a:cs typeface="Microsoft YaHei" charset="-122"/>
                <a:sym typeface="+mn-ea"/>
              </a:rPr>
              <a:t>。</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8206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5" y="1417278"/>
            <a:ext cx="11982747" cy="2861310"/>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CSMA/CA</a:t>
            </a:r>
            <a:r>
              <a:rPr lang="zh-CN" altLang="en-US" sz="2400" dirty="0">
                <a:latin typeface="Microsoft YaHei" charset="-122"/>
                <a:ea typeface="Microsoft YaHei" charset="-122"/>
                <a:cs typeface="Microsoft YaHei" charset="-122"/>
              </a:rPr>
              <a:t>协议工作步骤</a:t>
            </a:r>
          </a:p>
          <a:p>
            <a:pPr>
              <a:lnSpc>
                <a:spcPct val="150000"/>
              </a:lnSpc>
            </a:pPr>
            <a:r>
              <a:rPr lang="zh-CN" altLang="en-US" sz="2400" b="1" dirty="0">
                <a:latin typeface="Microsoft YaHei" charset="-122"/>
                <a:ea typeface="Microsoft YaHei" charset="-122"/>
                <a:cs typeface="Microsoft YaHei" charset="-122"/>
                <a:sym typeface="+mn-ea"/>
              </a:rPr>
              <a:t>目的站正确收到源站发来的</a:t>
            </a:r>
            <a:r>
              <a:rPr lang="en-US" altLang="zh-CN" sz="2400" b="1" dirty="0">
                <a:latin typeface="Microsoft YaHei" charset="-122"/>
                <a:ea typeface="Microsoft YaHei" charset="-122"/>
                <a:cs typeface="Microsoft YaHei" charset="-122"/>
                <a:sym typeface="+mn-ea"/>
              </a:rPr>
              <a:t>RTS</a:t>
            </a:r>
            <a:r>
              <a:rPr lang="zh-CN" altLang="en-US" sz="2400" b="1" dirty="0">
                <a:latin typeface="Microsoft YaHei" charset="-122"/>
                <a:ea typeface="Microsoft YaHei" charset="-122"/>
                <a:cs typeface="Microsoft YaHei" charset="-122"/>
                <a:sym typeface="+mn-ea"/>
              </a:rPr>
              <a:t>帧</a:t>
            </a:r>
            <a:r>
              <a:rPr lang="zh-CN" altLang="en-US" sz="2400" dirty="0">
                <a:latin typeface="Microsoft YaHei" charset="-122"/>
                <a:ea typeface="Microsoft YaHei" charset="-122"/>
                <a:cs typeface="Microsoft YaHei" charset="-122"/>
                <a:sym typeface="+mn-ea"/>
              </a:rPr>
              <a:t>：物理介质空闲，等待一个短帧间间隔</a:t>
            </a:r>
            <a:r>
              <a:rPr lang="en-US" altLang="zh-CN" sz="2400" dirty="0">
                <a:latin typeface="Microsoft YaHei" charset="-122"/>
                <a:ea typeface="Microsoft YaHei" charset="-122"/>
                <a:cs typeface="Microsoft YaHei" charset="-122"/>
                <a:sym typeface="+mn-ea"/>
              </a:rPr>
              <a:t>(Short Inter-Frame Spacing</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SIFS )</a:t>
            </a:r>
            <a:r>
              <a:rPr lang="zh-CN" altLang="en-US" sz="2400" dirty="0">
                <a:latin typeface="Microsoft YaHei" charset="-122"/>
                <a:ea typeface="Microsoft YaHei" charset="-122"/>
                <a:cs typeface="Microsoft YaHei" charset="-122"/>
                <a:sym typeface="+mn-ea"/>
              </a:rPr>
              <a:t>时间后，发送一个很短的允许发送</a:t>
            </a:r>
            <a:r>
              <a:rPr lang="en-US" altLang="zh-CN" sz="2400" dirty="0">
                <a:latin typeface="Microsoft YaHei" charset="-122"/>
                <a:ea typeface="Microsoft YaHei" charset="-122"/>
                <a:cs typeface="Microsoft YaHei" charset="-122"/>
                <a:sym typeface="+mn-ea"/>
              </a:rPr>
              <a:t>(Clear To Send</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CTS)</a:t>
            </a:r>
            <a:r>
              <a:rPr lang="zh-CN" altLang="en-US" sz="2400" dirty="0">
                <a:solidFill>
                  <a:srgbClr val="C00000"/>
                </a:solidFill>
                <a:latin typeface="Microsoft YaHei" charset="-122"/>
                <a:ea typeface="Microsoft YaHei" charset="-122"/>
                <a:cs typeface="Microsoft YaHei" charset="-122"/>
                <a:sym typeface="+mn-ea"/>
              </a:rPr>
              <a:t>控制帧</a:t>
            </a:r>
            <a:r>
              <a:rPr lang="zh-CN" altLang="en-US" sz="2400" dirty="0">
                <a:latin typeface="Microsoft YaHei" charset="-122"/>
                <a:ea typeface="Microsoft YaHei" charset="-122"/>
                <a:cs typeface="Microsoft YaHei" charset="-122"/>
                <a:sym typeface="+mn-ea"/>
              </a:rPr>
              <a:t>作为响应。</a:t>
            </a: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CTS</a:t>
            </a:r>
            <a:r>
              <a:rPr lang="zh-CN" altLang="en-US" sz="2400" dirty="0">
                <a:latin typeface="Microsoft YaHei" charset="-122"/>
                <a:ea typeface="Microsoft YaHei" charset="-122"/>
                <a:cs typeface="Microsoft YaHei" charset="-122"/>
                <a:sym typeface="+mn-ea"/>
              </a:rPr>
              <a:t>控制帧：本次通信</a:t>
            </a:r>
            <a:r>
              <a:rPr lang="zh-CN" altLang="en-US" sz="2400" dirty="0">
                <a:solidFill>
                  <a:srgbClr val="FF0000"/>
                </a:solidFill>
                <a:latin typeface="Microsoft YaHei" charset="-122"/>
                <a:ea typeface="Microsoft YaHei" charset="-122"/>
                <a:cs typeface="Microsoft YaHei" charset="-122"/>
                <a:sym typeface="+mn-ea"/>
              </a:rPr>
              <a:t>持续时间</a:t>
            </a:r>
            <a:r>
              <a:rPr lang="zh-CN" altLang="en-US" sz="2400" dirty="0">
                <a:latin typeface="Microsoft YaHei" charset="-122"/>
                <a:ea typeface="Microsoft YaHei" charset="-122"/>
                <a:cs typeface="Microsoft YaHei" charset="-122"/>
                <a:sym typeface="+mn-ea"/>
              </a:rPr>
              <a:t>等</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8132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6" y="1417278"/>
            <a:ext cx="11674778"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CSMA/CA</a:t>
            </a:r>
            <a:r>
              <a:rPr lang="zh-CN" altLang="en-US" sz="2400" dirty="0">
                <a:latin typeface="Microsoft YaHei" charset="-122"/>
                <a:ea typeface="Microsoft YaHei" charset="-122"/>
                <a:cs typeface="Microsoft YaHei" charset="-122"/>
              </a:rPr>
              <a:t>协议工作步骤</a:t>
            </a:r>
          </a:p>
          <a:p>
            <a:pPr>
              <a:lnSpc>
                <a:spcPct val="150000"/>
              </a:lnSpc>
            </a:pPr>
            <a:r>
              <a:rPr lang="zh-CN" altLang="en-US" sz="2400" b="1" dirty="0">
                <a:latin typeface="Microsoft YaHei" charset="-122"/>
                <a:ea typeface="Microsoft YaHei" charset="-122"/>
                <a:cs typeface="Microsoft YaHei" charset="-122"/>
                <a:sym typeface="+mn-ea"/>
              </a:rPr>
              <a:t>其他站点：</a:t>
            </a:r>
            <a:r>
              <a:rPr lang="zh-CN" altLang="en-US" sz="2400" dirty="0">
                <a:latin typeface="Microsoft YaHei" charset="-122"/>
                <a:ea typeface="Microsoft YaHei" charset="-122"/>
                <a:cs typeface="Microsoft YaHei" charset="-122"/>
                <a:sym typeface="+mn-ea"/>
              </a:rPr>
              <a:t>监听到两者要通信，其他站点在其持续通信时间内不会发送。这个时间被称为网络分配向量</a:t>
            </a:r>
            <a:r>
              <a:rPr lang="en-US" altLang="zh-CN" sz="2400" dirty="0">
                <a:latin typeface="Microsoft YaHei" charset="-122"/>
                <a:ea typeface="Microsoft YaHei" charset="-122"/>
                <a:cs typeface="Microsoft YaHei" charset="-122"/>
                <a:sym typeface="+mn-ea"/>
              </a:rPr>
              <a:t>(Network Allocation Vector</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NAV)</a:t>
            </a:r>
            <a:r>
              <a:rPr lang="zh-CN" altLang="en-US" sz="2400" dirty="0">
                <a:latin typeface="Microsoft YaHei" charset="-122"/>
                <a:ea typeface="Microsoft YaHei" charset="-122"/>
                <a:cs typeface="Microsoft YaHei" charset="-122"/>
                <a:sym typeface="+mn-ea"/>
              </a:rPr>
              <a:t>。</a:t>
            </a:r>
          </a:p>
          <a:p>
            <a:pPr>
              <a:lnSpc>
                <a:spcPct val="150000"/>
              </a:lnSpc>
            </a:pPr>
            <a:r>
              <a:rPr lang="en-US" altLang="zh-CN" sz="2400" dirty="0">
                <a:latin typeface="Microsoft YaHei" charset="-122"/>
                <a:ea typeface="Microsoft YaHei" charset="-122"/>
                <a:cs typeface="Microsoft YaHei" charset="-122"/>
                <a:sym typeface="+mn-ea"/>
              </a:rPr>
              <a:t>NAV</a:t>
            </a:r>
            <a:r>
              <a:rPr lang="zh-CN" altLang="en-US" sz="2400" dirty="0">
                <a:latin typeface="Microsoft YaHei" charset="-122"/>
                <a:ea typeface="Microsoft YaHei" charset="-122"/>
                <a:cs typeface="Microsoft YaHei" charset="-122"/>
                <a:sym typeface="+mn-ea"/>
              </a:rPr>
              <a:t>是其他站根据监听到的</a:t>
            </a:r>
            <a:r>
              <a:rPr lang="en-US" altLang="zh-CN" sz="2400" dirty="0">
                <a:latin typeface="Microsoft YaHei" charset="-122"/>
                <a:ea typeface="Microsoft YaHei" charset="-122"/>
                <a:cs typeface="Microsoft YaHei" charset="-122"/>
                <a:sym typeface="+mn-ea"/>
              </a:rPr>
              <a:t>RTS</a:t>
            </a:r>
            <a:r>
              <a:rPr lang="zh-CN" altLang="en-US" sz="2400" dirty="0">
                <a:latin typeface="Microsoft YaHei" charset="-122"/>
                <a:ea typeface="Microsoft YaHei" charset="-122"/>
                <a:cs typeface="Microsoft YaHei" charset="-122"/>
                <a:sym typeface="+mn-ea"/>
              </a:rPr>
              <a:t>或</a:t>
            </a:r>
            <a:r>
              <a:rPr lang="en-US" altLang="zh-CN" sz="2400" dirty="0">
                <a:latin typeface="Microsoft YaHei" charset="-122"/>
                <a:ea typeface="Microsoft YaHei" charset="-122"/>
                <a:cs typeface="Microsoft YaHei" charset="-122"/>
                <a:sym typeface="+mn-ea"/>
              </a:rPr>
              <a:t>CTS</a:t>
            </a:r>
            <a:r>
              <a:rPr lang="zh-CN" altLang="en-US" sz="2400" dirty="0">
                <a:latin typeface="Microsoft YaHei" charset="-122"/>
                <a:ea typeface="Microsoft YaHei" charset="-122"/>
                <a:cs typeface="Microsoft YaHei" charset="-122"/>
                <a:sym typeface="+mn-ea"/>
              </a:rPr>
              <a:t>帧中的持续时间来确定数据帧传输的时间。</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1371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015" y="1417278"/>
            <a:ext cx="11520033" cy="1754326"/>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CSMA/CA</a:t>
            </a:r>
            <a:r>
              <a:rPr lang="zh-CN" altLang="en-US" sz="2400" dirty="0">
                <a:latin typeface="Microsoft YaHei" charset="-122"/>
                <a:ea typeface="Microsoft YaHei" charset="-122"/>
                <a:cs typeface="Microsoft YaHei" charset="-122"/>
              </a:rPr>
              <a:t>协议工作步骤</a:t>
            </a:r>
          </a:p>
          <a:p>
            <a:pPr>
              <a:lnSpc>
                <a:spcPct val="150000"/>
              </a:lnSpc>
            </a:pPr>
            <a:r>
              <a:rPr lang="zh-CN" altLang="en-US" sz="2400" b="1" dirty="0">
                <a:latin typeface="Microsoft YaHei" charset="-122"/>
                <a:ea typeface="Microsoft YaHei" charset="-122"/>
                <a:cs typeface="Microsoft YaHei" charset="-122"/>
                <a:sym typeface="+mn-ea"/>
              </a:rPr>
              <a:t>源站收到</a:t>
            </a:r>
            <a:r>
              <a:rPr lang="en-US" altLang="zh-CN" sz="2400" b="1" dirty="0">
                <a:latin typeface="Microsoft YaHei" charset="-122"/>
                <a:ea typeface="Microsoft YaHei" charset="-122"/>
                <a:cs typeface="Microsoft YaHei" charset="-122"/>
                <a:sym typeface="+mn-ea"/>
              </a:rPr>
              <a:t>CTS</a:t>
            </a:r>
            <a:r>
              <a:rPr lang="zh-CN" altLang="en-US" sz="2400" b="1" dirty="0">
                <a:latin typeface="Microsoft YaHei" charset="-122"/>
                <a:ea typeface="Microsoft YaHei" charset="-122"/>
                <a:cs typeface="Microsoft YaHei" charset="-122"/>
                <a:sym typeface="+mn-ea"/>
              </a:rPr>
              <a:t>帧：</a:t>
            </a:r>
            <a:r>
              <a:rPr lang="zh-CN" altLang="en-US" sz="2400" dirty="0">
                <a:latin typeface="Microsoft YaHei" charset="-122"/>
                <a:ea typeface="Microsoft YaHei" charset="-122"/>
                <a:cs typeface="Microsoft YaHei" charset="-122"/>
                <a:sym typeface="+mn-ea"/>
              </a:rPr>
              <a:t>等待一段时间后，发送数据帧，若目的站正确收到了数据帧，在等待时间后，就向源站发送确认帧</a:t>
            </a:r>
            <a:r>
              <a:rPr lang="en-US" altLang="zh-CN" sz="2400" dirty="0">
                <a:latin typeface="Microsoft YaHei" charset="-122"/>
                <a:ea typeface="Microsoft YaHei" charset="-122"/>
                <a:cs typeface="Microsoft YaHei" charset="-122"/>
                <a:sym typeface="+mn-ea"/>
              </a:rPr>
              <a:t>(ACK)</a:t>
            </a:r>
            <a:r>
              <a:rPr lang="zh-CN" altLang="en-US" sz="2400" dirty="0">
                <a:latin typeface="Microsoft YaHei" charset="-122"/>
                <a:ea typeface="Microsoft YaHei" charset="-122"/>
                <a:cs typeface="Microsoft YaHei" charset="-122"/>
                <a:sym typeface="+mn-ea"/>
              </a:rPr>
              <a:t>。</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的</a:t>
            </a:r>
            <a:r>
              <a:rPr lang="en-US" altLang="zh-CN" sz="2400" b="0" dirty="0">
                <a:solidFill>
                  <a:schemeClr val="tx1"/>
                </a:solidFill>
                <a:latin typeface="Microsoft YaHei" charset="-122"/>
                <a:ea typeface="Microsoft YaHei" charset="-122"/>
                <a:cs typeface="Microsoft YaHei" charset="-122"/>
                <a:sym typeface="+mn-ea"/>
              </a:rPr>
              <a:t>MAC</a:t>
            </a:r>
            <a:r>
              <a:rPr lang="zh-CN" altLang="en-US" sz="2400" b="0" dirty="0">
                <a:solidFill>
                  <a:schemeClr val="tx1"/>
                </a:solidFill>
                <a:latin typeface="Microsoft YaHei" charset="-122"/>
                <a:ea typeface="Microsoft YaHei" charset="-122"/>
                <a:cs typeface="Microsoft YaHei" charset="-122"/>
                <a:sym typeface="+mn-ea"/>
              </a:rPr>
              <a:t>协议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的</a:t>
            </a:r>
            <a:r>
              <a:rPr kumimoji="1" lang="en-US" altLang="zh-CN" sz="1400" dirty="0">
                <a:solidFill>
                  <a:srgbClr val="FF0000"/>
                </a:solidFill>
                <a:latin typeface="Microsoft YaHei" charset="-122"/>
                <a:ea typeface="Microsoft YaHei" charset="-122"/>
                <a:cs typeface="Microsoft YaHei" charset="-122"/>
              </a:rPr>
              <a:t>MAC</a:t>
            </a:r>
            <a:r>
              <a:rPr kumimoji="1" lang="zh-CN" altLang="en-US" sz="1400" dirty="0">
                <a:solidFill>
                  <a:srgbClr val="FF0000"/>
                </a:solidFill>
                <a:latin typeface="Microsoft YaHei" charset="-122"/>
                <a:ea typeface="Microsoft YaHei" charset="-122"/>
                <a:cs typeface="Microsoft YaHei" charset="-122"/>
              </a:rPr>
              <a:t>协议</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帧</a:t>
            </a:r>
            <a:endParaRPr kumimoji="1" lang="en-US" altLang="zh-CN"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581527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CSMA/CA</a:t>
            </a:r>
            <a:r>
              <a:rPr lang="zh-CN" altLang="en-US" sz="2400" b="0" dirty="0">
                <a:solidFill>
                  <a:schemeClr val="tx1"/>
                </a:solidFill>
                <a:latin typeface="Microsoft YaHei" charset="-122"/>
                <a:ea typeface="Microsoft YaHei" charset="-122"/>
                <a:cs typeface="Microsoft YaHei" charset="-122"/>
              </a:rPr>
              <a:t>通过</a:t>
            </a:r>
            <a:r>
              <a:rPr lang="en-US" altLang="zh-CN" sz="2400" b="0" dirty="0">
                <a:solidFill>
                  <a:schemeClr val="tx1"/>
                </a:solidFill>
                <a:latin typeface="Microsoft YaHei" charset="-122"/>
                <a:ea typeface="Microsoft YaHei" charset="-122"/>
                <a:cs typeface="Microsoft YaHei" charset="-122"/>
              </a:rPr>
              <a:t>RTS</a:t>
            </a:r>
            <a:r>
              <a:rPr lang="zh-CN" altLang="en-US" sz="2400" b="0" dirty="0">
                <a:solidFill>
                  <a:schemeClr val="tx1"/>
                </a:solidFill>
                <a:latin typeface="Microsoft YaHei" charset="-122"/>
                <a:ea typeface="Microsoft YaHei" charset="-122"/>
                <a:cs typeface="Microsoft YaHei" charset="-122"/>
              </a:rPr>
              <a:t>帧和（     ）的交换，可以有效避免隐藏站问题，实现信道的预约占用。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A:ACK</a:t>
            </a:r>
            <a:r>
              <a:rPr lang="zh-CN" altLang="en-US" sz="2400" b="0" dirty="0">
                <a:solidFill>
                  <a:schemeClr val="tx1"/>
                </a:solidFill>
                <a:latin typeface="Microsoft YaHei" charset="-122"/>
                <a:ea typeface="Microsoft YaHei" charset="-122"/>
                <a:cs typeface="Microsoft YaHei" charset="-122"/>
              </a:rPr>
              <a:t>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B:CTS</a:t>
            </a:r>
            <a:r>
              <a:rPr lang="zh-CN" altLang="en-US" sz="2400" b="0" dirty="0">
                <a:solidFill>
                  <a:schemeClr val="tx1"/>
                </a:solidFill>
                <a:latin typeface="Microsoft YaHei" charset="-122"/>
                <a:ea typeface="Microsoft YaHei" charset="-122"/>
                <a:cs typeface="Microsoft YaHei" charset="-122"/>
              </a:rPr>
              <a:t>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C:NAV</a:t>
            </a:r>
            <a:r>
              <a:rPr lang="zh-CN" altLang="en-US" sz="2400" b="0" dirty="0">
                <a:solidFill>
                  <a:schemeClr val="tx1"/>
                </a:solidFill>
                <a:latin typeface="Microsoft YaHei" charset="-122"/>
                <a:ea typeface="Microsoft YaHei" charset="-122"/>
                <a:cs typeface="Microsoft YaHei" charset="-122"/>
              </a:rPr>
              <a:t>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D:DIFS</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8361242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CSMA/CA</a:t>
            </a:r>
            <a:r>
              <a:rPr lang="zh-CN" altLang="en-US" sz="2400" b="0" dirty="0">
                <a:solidFill>
                  <a:schemeClr val="tx1"/>
                </a:solidFill>
                <a:latin typeface="Microsoft YaHei" charset="-122"/>
                <a:ea typeface="Microsoft YaHei" charset="-122"/>
                <a:cs typeface="Microsoft YaHei" charset="-122"/>
              </a:rPr>
              <a:t>通过</a:t>
            </a:r>
            <a:r>
              <a:rPr lang="en-US" altLang="zh-CN" sz="2400" b="0" dirty="0">
                <a:solidFill>
                  <a:schemeClr val="tx1"/>
                </a:solidFill>
                <a:latin typeface="Microsoft YaHei" charset="-122"/>
                <a:ea typeface="Microsoft YaHei" charset="-122"/>
                <a:cs typeface="Microsoft YaHei" charset="-122"/>
              </a:rPr>
              <a:t>RTS</a:t>
            </a:r>
            <a:r>
              <a:rPr lang="zh-CN" altLang="en-US" sz="2400" b="0" dirty="0">
                <a:solidFill>
                  <a:schemeClr val="tx1"/>
                </a:solidFill>
                <a:latin typeface="Microsoft YaHei" charset="-122"/>
                <a:ea typeface="Microsoft YaHei" charset="-122"/>
                <a:cs typeface="Microsoft YaHei" charset="-122"/>
              </a:rPr>
              <a:t>帧和（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）的交换，可以有效避免隐藏站问题，实现信道的预约占用。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A:ACK</a:t>
            </a:r>
            <a:r>
              <a:rPr lang="zh-CN" altLang="en-US" sz="2400" b="0" dirty="0">
                <a:solidFill>
                  <a:schemeClr val="tx1"/>
                </a:solidFill>
                <a:latin typeface="Microsoft YaHei" charset="-122"/>
                <a:ea typeface="Microsoft YaHei" charset="-122"/>
                <a:cs typeface="Microsoft YaHei" charset="-122"/>
              </a:rPr>
              <a:t>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B:CTS</a:t>
            </a:r>
            <a:r>
              <a:rPr lang="zh-CN" altLang="en-US" sz="2400" b="0" dirty="0">
                <a:solidFill>
                  <a:srgbClr val="FF0000"/>
                </a:solidFill>
                <a:latin typeface="Microsoft YaHei" charset="-122"/>
                <a:ea typeface="Microsoft YaHei" charset="-122"/>
                <a:cs typeface="Microsoft YaHei" charset="-122"/>
              </a:rPr>
              <a:t>帧</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C:NAV</a:t>
            </a:r>
            <a:r>
              <a:rPr lang="zh-CN" altLang="en-US" sz="2400" b="0" dirty="0">
                <a:solidFill>
                  <a:schemeClr val="tx1"/>
                </a:solidFill>
                <a:latin typeface="Microsoft YaHei" charset="-122"/>
                <a:ea typeface="Microsoft YaHei" charset="-122"/>
                <a:cs typeface="Microsoft YaHei" charset="-122"/>
              </a:rPr>
              <a:t>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D:DIFS</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2162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srcRect t="21978"/>
          <a:stretch/>
        </p:blipFill>
        <p:spPr>
          <a:xfrm>
            <a:off x="6424415" y="2482759"/>
            <a:ext cx="4642095" cy="2414573"/>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6702133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7278"/>
            <a:ext cx="10985500"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帧总共有</a:t>
            </a:r>
            <a:r>
              <a:rPr lang="en-US" altLang="zh-CN" sz="2400" dirty="0">
                <a:solidFill>
                  <a:srgbClr val="FF0000"/>
                </a:solidFill>
                <a:latin typeface="Microsoft YaHei" charset="-122"/>
                <a:ea typeface="Microsoft YaHei" charset="-122"/>
                <a:cs typeface="Microsoft YaHei" charset="-122"/>
                <a:sym typeface="+mn-ea"/>
              </a:rPr>
              <a:t>3</a:t>
            </a:r>
            <a:r>
              <a:rPr lang="zh-CN" altLang="en-US" sz="2400" dirty="0">
                <a:solidFill>
                  <a:srgbClr val="FF0000"/>
                </a:solidFill>
                <a:latin typeface="Microsoft YaHei" charset="-122"/>
                <a:ea typeface="Microsoft YaHei" charset="-122"/>
                <a:cs typeface="Microsoft YaHei" charset="-122"/>
                <a:sym typeface="+mn-ea"/>
              </a:rPr>
              <a:t>种</a:t>
            </a:r>
            <a:r>
              <a:rPr lang="zh-CN" altLang="en-US" sz="2400" dirty="0">
                <a:latin typeface="Microsoft YaHei" charset="-122"/>
                <a:ea typeface="Microsoft YaHei" charset="-122"/>
                <a:cs typeface="Microsoft YaHei" charset="-122"/>
                <a:sym typeface="+mn-ea"/>
              </a:rPr>
              <a:t>类型：</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控制帧：提高工作站数据传输的可靠性。</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数据帧：运输想要发送的数据。</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管理帧：加入网络，退出网络的管理事宜。</a:t>
            </a:r>
          </a:p>
        </p:txBody>
      </p:sp>
      <p:sp>
        <p:nvSpPr>
          <p:cNvPr id="5"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6" name="文本框 5"/>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7" name="左大括号 6"/>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527915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数据帧结构</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619605"/>
              </p:ext>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zh-CN" altLang="en-US" sz="1800" dirty="0">
                          <a:latin typeface="Microsoft YaHei" charset="-122"/>
                          <a:ea typeface="Microsoft YaHei" charset="-122"/>
                          <a:cs typeface="Microsoft YaHei" charset="-122"/>
                        </a:rPr>
                        <a:t>帧控制</a:t>
                      </a:r>
                    </a:p>
                  </a:txBody>
                  <a:tcPr/>
                </a:tc>
                <a:tc>
                  <a:txBody>
                    <a:bodyPr/>
                    <a:lstStyle/>
                    <a:p>
                      <a:pPr algn="ctr"/>
                      <a:r>
                        <a:rPr lang="zh-CN" altLang="en-US" sz="1800" dirty="0">
                          <a:latin typeface="Microsoft YaHei" charset="-122"/>
                          <a:ea typeface="Microsoft YaHei" charset="-122"/>
                          <a:cs typeface="Microsoft YaHei" charset="-122"/>
                        </a:rPr>
                        <a:t>持续期</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序号控制</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帧主体</a:t>
                      </a:r>
                    </a:p>
                  </a:txBody>
                  <a:tcPr/>
                </a:tc>
                <a:tc>
                  <a:txBody>
                    <a:bodyPr/>
                    <a:lstStyle/>
                    <a:p>
                      <a:pPr algn="ctr"/>
                      <a:r>
                        <a:rPr lang="en-US" altLang="zh-CN" sz="1800" dirty="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首部</a:t>
            </a:r>
            <a:endParaRPr lang="zh-CN" altLang="en-US" sz="2000" dirty="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尾部</a:t>
            </a:r>
            <a:endParaRPr lang="zh-CN" altLang="en-US" sz="2000" dirty="0">
              <a:latin typeface="Microsoft YaHei" charset="-122"/>
              <a:ea typeface="Microsoft YaHei" charset="-122"/>
              <a:cs typeface="Microsoft YaHei" charset="-122"/>
              <a:sym typeface="+mn-ea"/>
            </a:endParaRPr>
          </a:p>
        </p:txBody>
      </p:sp>
      <p:sp>
        <p:nvSpPr>
          <p:cNvPr id="19" name="矩形 18"/>
          <p:cNvSpPr/>
          <p:nvPr/>
        </p:nvSpPr>
        <p:spPr>
          <a:xfrm>
            <a:off x="783100" y="4134525"/>
            <a:ext cx="10025973" cy="1754326"/>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首部：共</a:t>
            </a:r>
            <a:r>
              <a:rPr lang="en-US" altLang="zh-CN" sz="2400" dirty="0">
                <a:latin typeface="Microsoft YaHei" charset="-122"/>
                <a:ea typeface="Microsoft YaHei" charset="-122"/>
                <a:cs typeface="Microsoft YaHei" charset="-122"/>
                <a:sym typeface="+mn-ea"/>
              </a:rPr>
              <a:t>30</a:t>
            </a:r>
            <a:r>
              <a:rPr lang="zh-CN" altLang="en-US" sz="2400" dirty="0">
                <a:latin typeface="Microsoft YaHei" charset="-122"/>
                <a:ea typeface="Microsoft YaHei" charset="-122"/>
                <a:cs typeface="Microsoft YaHei" charset="-122"/>
                <a:sym typeface="+mn-ea"/>
              </a:rPr>
              <a:t>字节。</a:t>
            </a:r>
          </a:p>
          <a:p>
            <a:pPr>
              <a:lnSpc>
                <a:spcPct val="150000"/>
              </a:lnSpc>
            </a:pP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、帧主体：帧的数据部分，不超过</a:t>
            </a:r>
            <a:r>
              <a:rPr lang="en-US" altLang="zh-CN" sz="2400" dirty="0">
                <a:latin typeface="Microsoft YaHei" charset="-122"/>
                <a:ea typeface="Microsoft YaHei" charset="-122"/>
                <a:cs typeface="Microsoft YaHei" charset="-122"/>
                <a:sym typeface="+mn-ea"/>
              </a:rPr>
              <a:t>2312</a:t>
            </a:r>
            <a:r>
              <a:rPr lang="zh-CN" altLang="en-US" sz="2400" dirty="0">
                <a:latin typeface="Microsoft YaHei" charset="-122"/>
                <a:ea typeface="Microsoft YaHei" charset="-122"/>
                <a:cs typeface="Microsoft YaHei" charset="-122"/>
                <a:sym typeface="+mn-ea"/>
              </a:rPr>
              <a:t>字节。</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、尾部：帧检验序列</a:t>
            </a:r>
            <a:r>
              <a:rPr lang="en-US" altLang="zh-CN" sz="2400" dirty="0">
                <a:latin typeface="Microsoft YaHei" charset="-122"/>
                <a:ea typeface="Microsoft YaHei" charset="-122"/>
                <a:cs typeface="Microsoft YaHei" charset="-122"/>
                <a:sym typeface="+mn-ea"/>
              </a:rPr>
              <a:t>FCS</a:t>
            </a:r>
            <a:r>
              <a:rPr lang="zh-CN" altLang="en-US" sz="2400" dirty="0">
                <a:latin typeface="Microsoft YaHei" charset="-122"/>
                <a:ea typeface="Microsoft YaHei" charset="-122"/>
                <a:cs typeface="Microsoft YaHei" charset="-122"/>
                <a:sym typeface="+mn-ea"/>
              </a:rPr>
              <a:t>，共</a:t>
            </a: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字节。</a:t>
            </a:r>
          </a:p>
        </p:txBody>
      </p:sp>
      <p:graphicFrame>
        <p:nvGraphicFramePr>
          <p:cNvPr id="12" name="表格 11"/>
          <p:cNvGraphicFramePr>
            <a:graphicFrameLocks noGrp="1"/>
          </p:cNvGraphicFramePr>
          <p:nvPr>
            <p:extLst>
              <p:ext uri="{D42A27DB-BD31-4B8C-83A1-F6EECF244321}">
                <p14:modId xmlns:p14="http://schemas.microsoft.com/office/powerpoint/2010/main" val="1277536860"/>
              </p:ext>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09931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数据帧结构</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619605"/>
              </p:ext>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zh-CN" altLang="en-US" sz="1800" dirty="0">
                          <a:latin typeface="Microsoft YaHei" charset="-122"/>
                          <a:ea typeface="Microsoft YaHei" charset="-122"/>
                          <a:cs typeface="Microsoft YaHei" charset="-122"/>
                        </a:rPr>
                        <a:t>帧控制</a:t>
                      </a:r>
                    </a:p>
                  </a:txBody>
                  <a:tcPr/>
                </a:tc>
                <a:tc>
                  <a:txBody>
                    <a:bodyPr/>
                    <a:lstStyle/>
                    <a:p>
                      <a:pPr algn="ctr"/>
                      <a:r>
                        <a:rPr lang="zh-CN" altLang="en-US" sz="1800" dirty="0">
                          <a:latin typeface="Microsoft YaHei" charset="-122"/>
                          <a:ea typeface="Microsoft YaHei" charset="-122"/>
                          <a:cs typeface="Microsoft YaHei" charset="-122"/>
                        </a:rPr>
                        <a:t>持续期</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序号控制</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帧主体</a:t>
                      </a:r>
                    </a:p>
                  </a:txBody>
                  <a:tcPr/>
                </a:tc>
                <a:tc>
                  <a:txBody>
                    <a:bodyPr/>
                    <a:lstStyle/>
                    <a:p>
                      <a:pPr algn="ctr"/>
                      <a:r>
                        <a:rPr lang="en-US" altLang="zh-CN" sz="1800" dirty="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首部</a:t>
            </a:r>
            <a:endParaRPr lang="zh-CN" altLang="en-US" sz="2000" dirty="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尾部</a:t>
            </a:r>
            <a:endParaRPr lang="zh-CN" altLang="en-US" sz="2000" dirty="0">
              <a:latin typeface="Microsoft YaHei" charset="-122"/>
              <a:ea typeface="Microsoft YaHei" charset="-122"/>
              <a:cs typeface="Microsoft YaHei" charset="-122"/>
              <a:sym typeface="+mn-ea"/>
            </a:endParaRPr>
          </a:p>
        </p:txBody>
      </p:sp>
      <p:graphicFrame>
        <p:nvGraphicFramePr>
          <p:cNvPr id="16" name="表格 15"/>
          <p:cNvGraphicFramePr>
            <a:graphicFrameLocks noGrp="1"/>
          </p:cNvGraphicFramePr>
          <p:nvPr>
            <p:extLst>
              <p:ext uri="{D42A27DB-BD31-4B8C-83A1-F6EECF244321}">
                <p14:modId xmlns:p14="http://schemas.microsoft.com/office/powerpoint/2010/main" val="866681516"/>
              </p:ext>
            </p:extLst>
          </p:nvPr>
        </p:nvGraphicFramePr>
        <p:xfrm>
          <a:off x="944879" y="3998862"/>
          <a:ext cx="9537661" cy="640080"/>
        </p:xfrm>
        <a:graphic>
          <a:graphicData uri="http://schemas.openxmlformats.org/drawingml/2006/table">
            <a:tbl>
              <a:tblPr firstRow="1" bandRow="1">
                <a:tableStyleId>{5940675A-B579-460E-94D1-54222C63F5DA}</a:tableStyleId>
              </a:tblPr>
              <a:tblGrid>
                <a:gridCol w="668798">
                  <a:extLst>
                    <a:ext uri="{9D8B030D-6E8A-4147-A177-3AD203B41FA5}">
                      <a16:colId xmlns:a16="http://schemas.microsoft.com/office/drawing/2014/main" val="20000"/>
                    </a:ext>
                  </a:extLst>
                </a:gridCol>
                <a:gridCol w="875304">
                  <a:extLst>
                    <a:ext uri="{9D8B030D-6E8A-4147-A177-3AD203B41FA5}">
                      <a16:colId xmlns:a16="http://schemas.microsoft.com/office/drawing/2014/main" val="20001"/>
                    </a:ext>
                  </a:extLst>
                </a:gridCol>
                <a:gridCol w="1075176">
                  <a:extLst>
                    <a:ext uri="{9D8B030D-6E8A-4147-A177-3AD203B41FA5}">
                      <a16:colId xmlns:a16="http://schemas.microsoft.com/office/drawing/2014/main" val="20002"/>
                    </a:ext>
                  </a:extLst>
                </a:gridCol>
                <a:gridCol w="931758">
                  <a:extLst>
                    <a:ext uri="{9D8B030D-6E8A-4147-A177-3AD203B41FA5}">
                      <a16:colId xmlns:a16="http://schemas.microsoft.com/office/drawing/2014/main" val="20003"/>
                    </a:ext>
                  </a:extLst>
                </a:gridCol>
                <a:gridCol w="660409">
                  <a:extLst>
                    <a:ext uri="{9D8B030D-6E8A-4147-A177-3AD203B41FA5}">
                      <a16:colId xmlns:a16="http://schemas.microsoft.com/office/drawing/2014/main" val="20004"/>
                    </a:ext>
                  </a:extLst>
                </a:gridCol>
                <a:gridCol w="762947">
                  <a:extLst>
                    <a:ext uri="{9D8B030D-6E8A-4147-A177-3AD203B41FA5}">
                      <a16:colId xmlns:a16="http://schemas.microsoft.com/office/drawing/2014/main" val="20005"/>
                    </a:ext>
                  </a:extLst>
                </a:gridCol>
                <a:gridCol w="702929">
                  <a:extLst>
                    <a:ext uri="{9D8B030D-6E8A-4147-A177-3AD203B41FA5}">
                      <a16:colId xmlns:a16="http://schemas.microsoft.com/office/drawing/2014/main" val="20006"/>
                    </a:ext>
                  </a:extLst>
                </a:gridCol>
                <a:gridCol w="815397">
                  <a:extLst>
                    <a:ext uri="{9D8B030D-6E8A-4147-A177-3AD203B41FA5}">
                      <a16:colId xmlns:a16="http://schemas.microsoft.com/office/drawing/2014/main" val="20007"/>
                    </a:ext>
                  </a:extLst>
                </a:gridCol>
                <a:gridCol w="815397">
                  <a:extLst>
                    <a:ext uri="{9D8B030D-6E8A-4147-A177-3AD203B41FA5}">
                      <a16:colId xmlns:a16="http://schemas.microsoft.com/office/drawing/2014/main" val="20008"/>
                    </a:ext>
                  </a:extLst>
                </a:gridCol>
                <a:gridCol w="1114773">
                  <a:extLst>
                    <a:ext uri="{9D8B030D-6E8A-4147-A177-3AD203B41FA5}">
                      <a16:colId xmlns:a16="http://schemas.microsoft.com/office/drawing/2014/main" val="20009"/>
                    </a:ext>
                  </a:extLst>
                </a:gridCol>
                <a:gridCol w="1114773">
                  <a:extLst>
                    <a:ext uri="{9D8B030D-6E8A-4147-A177-3AD203B41FA5}">
                      <a16:colId xmlns:a16="http://schemas.microsoft.com/office/drawing/2014/main" val="20010"/>
                    </a:ext>
                  </a:extLst>
                </a:gridCol>
              </a:tblGrid>
              <a:tr h="370840">
                <a:tc>
                  <a:txBody>
                    <a:bodyPr/>
                    <a:lstStyle/>
                    <a:p>
                      <a:pPr algn="ctr"/>
                      <a:r>
                        <a:rPr lang="zh-CN" altLang="en-US" sz="1800" dirty="0">
                          <a:latin typeface="Microsoft YaHei" charset="-122"/>
                          <a:ea typeface="Microsoft YaHei" charset="-122"/>
                          <a:cs typeface="Microsoft YaHei" charset="-122"/>
                        </a:rPr>
                        <a:t>协议版本</a:t>
                      </a:r>
                    </a:p>
                  </a:txBody>
                  <a:tcPr anchor="ctr"/>
                </a:tc>
                <a:tc>
                  <a:txBody>
                    <a:bodyPr/>
                    <a:lstStyle/>
                    <a:p>
                      <a:pPr algn="ctr"/>
                      <a:r>
                        <a:rPr lang="zh-CN" altLang="en-US" sz="1800" dirty="0">
                          <a:latin typeface="Microsoft YaHei" charset="-122"/>
                          <a:ea typeface="Microsoft YaHei" charset="-122"/>
                          <a:cs typeface="Microsoft YaHei" charset="-122"/>
                        </a:rPr>
                        <a:t>类型</a:t>
                      </a:r>
                    </a:p>
                  </a:txBody>
                  <a:tcPr anchor="ctr"/>
                </a:tc>
                <a:tc>
                  <a:txBody>
                    <a:bodyPr/>
                    <a:lstStyle/>
                    <a:p>
                      <a:pPr algn="ctr"/>
                      <a:r>
                        <a:rPr lang="zh-CN" altLang="en-US" sz="1800" dirty="0">
                          <a:latin typeface="Microsoft YaHei" charset="-122"/>
                          <a:ea typeface="Microsoft YaHei" charset="-122"/>
                          <a:cs typeface="Microsoft YaHei" charset="-122"/>
                        </a:rPr>
                        <a:t>子类型</a:t>
                      </a:r>
                    </a:p>
                  </a:txBody>
                  <a:tcPr anchor="ctr"/>
                </a:tc>
                <a:tc>
                  <a:txBody>
                    <a:bodyPr/>
                    <a:lstStyle/>
                    <a:p>
                      <a:pPr algn="ctr"/>
                      <a:r>
                        <a:rPr lang="zh-CN" altLang="en-US" sz="1800" dirty="0">
                          <a:latin typeface="Microsoft YaHei" charset="-122"/>
                          <a:ea typeface="Microsoft YaHei" charset="-122"/>
                          <a:cs typeface="Microsoft YaHei" charset="-122"/>
                        </a:rPr>
                        <a:t>去往</a:t>
                      </a:r>
                      <a:r>
                        <a:rPr lang="en-US" altLang="zh-CN" sz="1800" dirty="0">
                          <a:latin typeface="Microsoft YaHei" charset="-122"/>
                          <a:ea typeface="Microsoft YaHei" charset="-122"/>
                          <a:cs typeface="Microsoft YaHei" charset="-122"/>
                        </a:rPr>
                        <a:t>AP</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a:latin typeface="Microsoft YaHei" charset="-122"/>
                          <a:ea typeface="Microsoft YaHei" charset="-122"/>
                          <a:cs typeface="Microsoft YaHei" charset="-122"/>
                        </a:rPr>
                        <a:t>来自</a:t>
                      </a:r>
                      <a:r>
                        <a:rPr lang="en-US" altLang="zh-CN" sz="1800" dirty="0">
                          <a:latin typeface="Microsoft YaHei" charset="-122"/>
                          <a:ea typeface="Microsoft YaHei" charset="-122"/>
                          <a:cs typeface="Microsoft YaHei" charset="-122"/>
                        </a:rPr>
                        <a:t>AP</a:t>
                      </a:r>
                      <a:endParaRPr lang="zh-CN" altLang="en-US" sz="1800" dirty="0">
                        <a:latin typeface="Microsoft YaHei" charset="-122"/>
                        <a:ea typeface="Microsoft YaHei" charset="-122"/>
                        <a:cs typeface="Microsoft YaHei" charset="-122"/>
                      </a:endParaRPr>
                    </a:p>
                  </a:txBody>
                  <a:tcPr anchor="ctr"/>
                </a:tc>
                <a:tc>
                  <a:txBody>
                    <a:bodyPr/>
                    <a:lstStyle/>
                    <a:p>
                      <a:pPr algn="ctr"/>
                      <a:r>
                        <a:rPr lang="zh-CN" altLang="en-US" sz="1800" dirty="0">
                          <a:latin typeface="Microsoft YaHei" charset="-122"/>
                          <a:ea typeface="Microsoft YaHei" charset="-122"/>
                          <a:cs typeface="Microsoft YaHei" charset="-122"/>
                        </a:rPr>
                        <a:t>更多分片</a:t>
                      </a:r>
                    </a:p>
                  </a:txBody>
                  <a:tcPr anchor="ctr"/>
                </a:tc>
                <a:tc>
                  <a:txBody>
                    <a:bodyPr/>
                    <a:lstStyle/>
                    <a:p>
                      <a:pPr algn="ctr"/>
                      <a:r>
                        <a:rPr lang="zh-CN" altLang="en-US" sz="1800" dirty="0">
                          <a:latin typeface="Microsoft YaHei" charset="-122"/>
                          <a:ea typeface="Microsoft YaHei" charset="-122"/>
                          <a:cs typeface="Microsoft YaHei" charset="-122"/>
                        </a:rPr>
                        <a:t>重试</a:t>
                      </a:r>
                    </a:p>
                  </a:txBody>
                  <a:tcPr anchor="ctr"/>
                </a:tc>
                <a:tc>
                  <a:txBody>
                    <a:bodyPr/>
                    <a:lstStyle/>
                    <a:p>
                      <a:pPr algn="ctr"/>
                      <a:r>
                        <a:rPr lang="zh-CN" altLang="en-US" sz="1800" dirty="0">
                          <a:latin typeface="Microsoft YaHei" charset="-122"/>
                          <a:ea typeface="Microsoft YaHei" charset="-122"/>
                          <a:cs typeface="Microsoft YaHei" charset="-122"/>
                        </a:rPr>
                        <a:t>功率管理</a:t>
                      </a:r>
                    </a:p>
                  </a:txBody>
                  <a:tcPr anchor="ctr"/>
                </a:tc>
                <a:tc>
                  <a:txBody>
                    <a:bodyPr/>
                    <a:lstStyle/>
                    <a:p>
                      <a:pPr algn="ctr"/>
                      <a:r>
                        <a:rPr lang="zh-CN" altLang="en-US" sz="1800" dirty="0">
                          <a:latin typeface="Microsoft YaHei" charset="-122"/>
                          <a:ea typeface="Microsoft YaHei" charset="-122"/>
                          <a:cs typeface="Microsoft YaHei" charset="-122"/>
                        </a:rPr>
                        <a:t>更多数据</a:t>
                      </a:r>
                    </a:p>
                  </a:txBody>
                  <a:tcPr anchor="ctr"/>
                </a:tc>
                <a:tc>
                  <a:txBody>
                    <a:bodyPr/>
                    <a:lstStyle/>
                    <a:p>
                      <a:pPr algn="ctr"/>
                      <a:endParaRPr lang="zh-CN" altLang="en-US" sz="1800"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icrosoft YaHei" charset="-122"/>
                          <a:ea typeface="Microsoft YaHei" charset="-122"/>
                          <a:cs typeface="Microsoft YaHei" charset="-122"/>
                        </a:rPr>
                        <a:t>顺序</a:t>
                      </a:r>
                    </a:p>
                  </a:txBody>
                  <a:tcPr anchor="ctr"/>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891540713"/>
              </p:ext>
            </p:extLst>
          </p:nvPr>
        </p:nvGraphicFramePr>
        <p:xfrm>
          <a:off x="944879" y="4939749"/>
          <a:ext cx="9537658" cy="370840"/>
        </p:xfrm>
        <a:graphic>
          <a:graphicData uri="http://schemas.openxmlformats.org/drawingml/2006/table">
            <a:tbl>
              <a:tblPr firstRow="1" bandRow="1">
                <a:tableStyleId>{5940675A-B579-460E-94D1-54222C63F5DA}</a:tableStyleId>
              </a:tblPr>
              <a:tblGrid>
                <a:gridCol w="669784">
                  <a:extLst>
                    <a:ext uri="{9D8B030D-6E8A-4147-A177-3AD203B41FA5}">
                      <a16:colId xmlns:a16="http://schemas.microsoft.com/office/drawing/2014/main" val="20000"/>
                    </a:ext>
                  </a:extLst>
                </a:gridCol>
                <a:gridCol w="876596">
                  <a:extLst>
                    <a:ext uri="{9D8B030D-6E8A-4147-A177-3AD203B41FA5}">
                      <a16:colId xmlns:a16="http://schemas.microsoft.com/office/drawing/2014/main" val="20001"/>
                    </a:ext>
                  </a:extLst>
                </a:gridCol>
                <a:gridCol w="1076763">
                  <a:extLst>
                    <a:ext uri="{9D8B030D-6E8A-4147-A177-3AD203B41FA5}">
                      <a16:colId xmlns:a16="http://schemas.microsoft.com/office/drawing/2014/main" val="20002"/>
                    </a:ext>
                  </a:extLst>
                </a:gridCol>
                <a:gridCol w="933134">
                  <a:extLst>
                    <a:ext uri="{9D8B030D-6E8A-4147-A177-3AD203B41FA5}">
                      <a16:colId xmlns:a16="http://schemas.microsoft.com/office/drawing/2014/main" val="20003"/>
                    </a:ext>
                  </a:extLst>
                </a:gridCol>
                <a:gridCol w="661383">
                  <a:extLst>
                    <a:ext uri="{9D8B030D-6E8A-4147-A177-3AD203B41FA5}">
                      <a16:colId xmlns:a16="http://schemas.microsoft.com/office/drawing/2014/main" val="20004"/>
                    </a:ext>
                  </a:extLst>
                </a:gridCol>
                <a:gridCol w="764073">
                  <a:extLst>
                    <a:ext uri="{9D8B030D-6E8A-4147-A177-3AD203B41FA5}">
                      <a16:colId xmlns:a16="http://schemas.microsoft.com/office/drawing/2014/main" val="20005"/>
                    </a:ext>
                  </a:extLst>
                </a:gridCol>
                <a:gridCol w="703967">
                  <a:extLst>
                    <a:ext uri="{9D8B030D-6E8A-4147-A177-3AD203B41FA5}">
                      <a16:colId xmlns:a16="http://schemas.microsoft.com/office/drawing/2014/main" val="20006"/>
                    </a:ext>
                  </a:extLst>
                </a:gridCol>
                <a:gridCol w="816600">
                  <a:extLst>
                    <a:ext uri="{9D8B030D-6E8A-4147-A177-3AD203B41FA5}">
                      <a16:colId xmlns:a16="http://schemas.microsoft.com/office/drawing/2014/main" val="20007"/>
                    </a:ext>
                  </a:extLst>
                </a:gridCol>
                <a:gridCol w="830680">
                  <a:extLst>
                    <a:ext uri="{9D8B030D-6E8A-4147-A177-3AD203B41FA5}">
                      <a16:colId xmlns:a16="http://schemas.microsoft.com/office/drawing/2014/main" val="20008"/>
                    </a:ext>
                  </a:extLst>
                </a:gridCol>
                <a:gridCol w="1102339">
                  <a:extLst>
                    <a:ext uri="{9D8B030D-6E8A-4147-A177-3AD203B41FA5}">
                      <a16:colId xmlns:a16="http://schemas.microsoft.com/office/drawing/2014/main" val="20009"/>
                    </a:ext>
                  </a:extLst>
                </a:gridCol>
                <a:gridCol w="1102339">
                  <a:extLst>
                    <a:ext uri="{9D8B030D-6E8A-4147-A177-3AD203B41FA5}">
                      <a16:colId xmlns:a16="http://schemas.microsoft.com/office/drawing/2014/main" val="20010"/>
                    </a:ext>
                  </a:extLst>
                </a:gridCol>
              </a:tblGrid>
              <a:tr h="370840">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tc>
                  <a:txBody>
                    <a:bodyPr/>
                    <a:lstStyle/>
                    <a:p>
                      <a:pPr algn="ct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0"/>
                  </a:ext>
                </a:extLst>
              </a:tr>
            </a:tbl>
          </a:graphicData>
        </a:graphic>
      </p:graphicFrame>
      <p:sp>
        <p:nvSpPr>
          <p:cNvPr id="18" name="文本框 17"/>
          <p:cNvSpPr txBox="1"/>
          <p:nvPr/>
        </p:nvSpPr>
        <p:spPr>
          <a:xfrm>
            <a:off x="227427" y="4875357"/>
            <a:ext cx="717452" cy="499624"/>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sym typeface="+mn-ea"/>
              </a:rPr>
              <a:t>位</a:t>
            </a:r>
          </a:p>
        </p:txBody>
      </p:sp>
      <p:cxnSp>
        <p:nvCxnSpPr>
          <p:cNvPr id="4" name="直线箭头连接符 3"/>
          <p:cNvCxnSpPr/>
          <p:nvPr/>
        </p:nvCxnSpPr>
        <p:spPr>
          <a:xfrm flipH="1">
            <a:off x="944880" y="3355350"/>
            <a:ext cx="347162" cy="67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a:off x="1292042" y="3355350"/>
            <a:ext cx="9190495" cy="579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16742" y="5449782"/>
            <a:ext cx="10857915" cy="1200329"/>
          </a:xfrm>
          <a:prstGeom prst="rect">
            <a:avLst/>
          </a:prstGeom>
        </p:spPr>
        <p:txBody>
          <a:bodyPr wrap="square">
            <a:spAutoFit/>
          </a:bodyPr>
          <a:lstStyle/>
          <a:p>
            <a:pPr>
              <a:lnSpc>
                <a:spcPct val="150000"/>
              </a:lnSpc>
            </a:pPr>
            <a:r>
              <a:rPr lang="zh-CN" altLang="en-US" sz="2400" b="1" dirty="0">
                <a:latin typeface="Microsoft YaHei" charset="-122"/>
                <a:ea typeface="Microsoft YaHei" charset="-122"/>
                <a:cs typeface="Microsoft YaHei" charset="-122"/>
                <a:sym typeface="+mn-ea"/>
              </a:rPr>
              <a:t>帧控制</a:t>
            </a:r>
            <a:r>
              <a:rPr lang="zh-CN" altLang="en-US" sz="2400" dirty="0">
                <a:latin typeface="Microsoft YaHei" charset="-122"/>
                <a:ea typeface="Microsoft YaHei" charset="-122"/>
                <a:cs typeface="Microsoft YaHei" charset="-122"/>
                <a:sym typeface="+mn-ea"/>
              </a:rPr>
              <a:t>：包含多个子字段。</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a:solidFill>
                  <a:srgbClr val="C00000"/>
                </a:solidFill>
                <a:latin typeface="Microsoft YaHei" charset="-122"/>
                <a:ea typeface="Microsoft YaHei" charset="-122"/>
                <a:cs typeface="Microsoft YaHei" charset="-122"/>
                <a:sym typeface="+mn-ea"/>
              </a:rPr>
              <a:t>类型和子类型</a:t>
            </a:r>
            <a:r>
              <a:rPr lang="zh-CN" altLang="en-US" sz="2400" dirty="0">
                <a:latin typeface="Microsoft YaHei" charset="-122"/>
                <a:ea typeface="Microsoft YaHei" charset="-122"/>
                <a:cs typeface="Microsoft YaHei" charset="-122"/>
                <a:sym typeface="+mn-ea"/>
              </a:rPr>
              <a:t>字段：用于区分</a:t>
            </a:r>
            <a:r>
              <a:rPr lang="en-US" altLang="zh-CN" sz="2400" dirty="0">
                <a:latin typeface="Microsoft YaHei" charset="-122"/>
                <a:ea typeface="Microsoft YaHei" charset="-122"/>
                <a:cs typeface="Microsoft YaHei" charset="-122"/>
                <a:sym typeface="+mn-ea"/>
              </a:rPr>
              <a:t>RTS</a:t>
            </a:r>
            <a:r>
              <a:rPr lang="zh-CN" altLang="en-US" sz="2400" dirty="0">
                <a:latin typeface="Microsoft YaHei" charset="-122"/>
                <a:ea typeface="Microsoft YaHei" charset="-122"/>
                <a:cs typeface="Microsoft YaHei" charset="-122"/>
                <a:sym typeface="+mn-ea"/>
              </a:rPr>
              <a:t>帧、</a:t>
            </a:r>
            <a:r>
              <a:rPr lang="en-US" altLang="zh-CN" sz="2400" dirty="0">
                <a:latin typeface="Microsoft YaHei" charset="-122"/>
                <a:ea typeface="Microsoft YaHei" charset="-122"/>
                <a:cs typeface="Microsoft YaHei" charset="-122"/>
                <a:sym typeface="+mn-ea"/>
              </a:rPr>
              <a:t>CTS</a:t>
            </a:r>
            <a:r>
              <a:rPr lang="zh-CN" altLang="en-US" sz="2400" dirty="0">
                <a:latin typeface="Microsoft YaHei" charset="-122"/>
                <a:ea typeface="Microsoft YaHei" charset="-122"/>
                <a:cs typeface="Microsoft YaHei" charset="-122"/>
                <a:sym typeface="+mn-ea"/>
              </a:rPr>
              <a:t>帧、</a:t>
            </a:r>
            <a:r>
              <a:rPr lang="en-US" altLang="zh-CN" sz="2400" dirty="0">
                <a:latin typeface="Microsoft YaHei" charset="-122"/>
                <a:ea typeface="Microsoft YaHei" charset="-122"/>
                <a:cs typeface="Microsoft YaHei" charset="-122"/>
                <a:sym typeface="+mn-ea"/>
              </a:rPr>
              <a:t>ACK</a:t>
            </a:r>
            <a:r>
              <a:rPr lang="zh-CN" altLang="en-US" sz="2400" dirty="0">
                <a:latin typeface="Microsoft YaHei" charset="-122"/>
                <a:ea typeface="Microsoft YaHei" charset="-122"/>
                <a:cs typeface="Microsoft YaHei" charset="-122"/>
                <a:sym typeface="+mn-ea"/>
              </a:rPr>
              <a:t>帧和数据帧。</a:t>
            </a:r>
          </a:p>
        </p:txBody>
      </p:sp>
    </p:spTree>
    <p:extLst>
      <p:ext uri="{BB962C8B-B14F-4D97-AF65-F5344CB8AC3E}">
        <p14:creationId xmlns:p14="http://schemas.microsoft.com/office/powerpoint/2010/main" val="12109390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数据帧结构</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619605"/>
              </p:ext>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zh-CN" altLang="en-US" sz="1800" dirty="0">
                          <a:latin typeface="Microsoft YaHei" charset="-122"/>
                          <a:ea typeface="Microsoft YaHei" charset="-122"/>
                          <a:cs typeface="Microsoft YaHei" charset="-122"/>
                        </a:rPr>
                        <a:t>帧控制</a:t>
                      </a:r>
                    </a:p>
                  </a:txBody>
                  <a:tcPr/>
                </a:tc>
                <a:tc>
                  <a:txBody>
                    <a:bodyPr/>
                    <a:lstStyle/>
                    <a:p>
                      <a:pPr algn="ctr"/>
                      <a:r>
                        <a:rPr lang="zh-CN" altLang="en-US" sz="1800" dirty="0">
                          <a:latin typeface="Microsoft YaHei" charset="-122"/>
                          <a:ea typeface="Microsoft YaHei" charset="-122"/>
                          <a:cs typeface="Microsoft YaHei" charset="-122"/>
                        </a:rPr>
                        <a:t>持续期</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序号控制</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帧主体</a:t>
                      </a:r>
                    </a:p>
                  </a:txBody>
                  <a:tcPr/>
                </a:tc>
                <a:tc>
                  <a:txBody>
                    <a:bodyPr/>
                    <a:lstStyle/>
                    <a:p>
                      <a:pPr algn="ctr"/>
                      <a:r>
                        <a:rPr lang="en-US" altLang="zh-CN" sz="1800" dirty="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首部</a:t>
            </a:r>
            <a:endParaRPr lang="zh-CN" altLang="en-US" sz="2000" dirty="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尾部</a:t>
            </a:r>
            <a:endParaRPr lang="zh-CN" altLang="en-US" sz="2000" dirty="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ext uri="{D42A27DB-BD31-4B8C-83A1-F6EECF244321}">
                <p14:modId xmlns:p14="http://schemas.microsoft.com/office/powerpoint/2010/main" val="419408540"/>
              </p:ext>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字节</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783100" y="4134525"/>
            <a:ext cx="10583595" cy="1200329"/>
          </a:xfrm>
          <a:prstGeom prst="rect">
            <a:avLst/>
          </a:prstGeom>
        </p:spPr>
        <p:txBody>
          <a:bodyPr wrap="square">
            <a:spAutoFit/>
          </a:bodyPr>
          <a:lstStyle/>
          <a:p>
            <a:pPr>
              <a:lnSpc>
                <a:spcPct val="150000"/>
              </a:lnSpc>
            </a:pPr>
            <a:r>
              <a:rPr lang="zh-CN" altLang="en-US" sz="2400" b="1" dirty="0">
                <a:latin typeface="Microsoft YaHei" charset="-122"/>
                <a:ea typeface="Microsoft YaHei" charset="-122"/>
                <a:cs typeface="Microsoft YaHei" charset="-122"/>
                <a:sym typeface="+mn-ea"/>
              </a:rPr>
              <a:t>持续期</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的</a:t>
            </a:r>
            <a:r>
              <a:rPr lang="en-US" altLang="zh-CN" sz="2400" dirty="0">
                <a:latin typeface="Microsoft YaHei" charset="-122"/>
                <a:ea typeface="Microsoft YaHei" charset="-122"/>
                <a:cs typeface="Microsoft YaHei" charset="-122"/>
                <a:sym typeface="+mn-ea"/>
              </a:rPr>
              <a:t>MAC</a:t>
            </a:r>
            <a:r>
              <a:rPr lang="zh-CN" altLang="en-US" sz="2400" dirty="0">
                <a:latin typeface="Microsoft YaHei" charset="-122"/>
                <a:ea typeface="Microsoft YaHei" charset="-122"/>
                <a:cs typeface="Microsoft YaHei" charset="-122"/>
                <a:sym typeface="+mn-ea"/>
              </a:rPr>
              <a:t>协允许传输结点预约信道一段时间，持续值被包括在该帧的持续期字段中。</a:t>
            </a:r>
          </a:p>
        </p:txBody>
      </p:sp>
    </p:spTree>
    <p:extLst>
      <p:ext uri="{BB962C8B-B14F-4D97-AF65-F5344CB8AC3E}">
        <p14:creationId xmlns:p14="http://schemas.microsoft.com/office/powerpoint/2010/main" val="20117637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数据帧结构</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619605"/>
              </p:ext>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zh-CN" altLang="en-US" sz="1800" dirty="0">
                          <a:latin typeface="Microsoft YaHei" charset="-122"/>
                          <a:ea typeface="Microsoft YaHei" charset="-122"/>
                          <a:cs typeface="Microsoft YaHei" charset="-122"/>
                        </a:rPr>
                        <a:t>帧控制</a:t>
                      </a:r>
                    </a:p>
                  </a:txBody>
                  <a:tcPr/>
                </a:tc>
                <a:tc>
                  <a:txBody>
                    <a:bodyPr/>
                    <a:lstStyle/>
                    <a:p>
                      <a:pPr algn="ctr"/>
                      <a:r>
                        <a:rPr lang="zh-CN" altLang="en-US" sz="1800" dirty="0">
                          <a:latin typeface="Microsoft YaHei" charset="-122"/>
                          <a:ea typeface="Microsoft YaHei" charset="-122"/>
                          <a:cs typeface="Microsoft YaHei" charset="-122"/>
                        </a:rPr>
                        <a:t>持续期</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序号控制</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帧主体</a:t>
                      </a:r>
                    </a:p>
                  </a:txBody>
                  <a:tcPr/>
                </a:tc>
                <a:tc>
                  <a:txBody>
                    <a:bodyPr/>
                    <a:lstStyle/>
                    <a:p>
                      <a:pPr algn="ctr"/>
                      <a:r>
                        <a:rPr lang="en-US" altLang="zh-CN" sz="1800" dirty="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首部</a:t>
            </a:r>
            <a:endParaRPr lang="zh-CN" altLang="en-US" sz="2000" dirty="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尾部</a:t>
            </a:r>
            <a:endParaRPr lang="zh-CN" altLang="en-US" sz="2000" dirty="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ext uri="{D42A27DB-BD31-4B8C-83A1-F6EECF244321}">
                <p14:modId xmlns:p14="http://schemas.microsoft.com/office/powerpoint/2010/main" val="419408540"/>
              </p:ext>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字节</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783100" y="4134525"/>
            <a:ext cx="10583595" cy="581057"/>
          </a:xfrm>
          <a:prstGeom prst="rect">
            <a:avLst/>
          </a:prstGeom>
        </p:spPr>
        <p:txBody>
          <a:bodyPr wrap="square">
            <a:spAutoFit/>
          </a:bodyPr>
          <a:lstStyle/>
          <a:p>
            <a:pPr>
              <a:lnSpc>
                <a:spcPct val="150000"/>
              </a:lnSpc>
            </a:pPr>
            <a:r>
              <a:rPr lang="en-US" altLang="zh-CN" sz="2400" b="1" dirty="0">
                <a:latin typeface="Microsoft YaHei" charset="-122"/>
                <a:ea typeface="Microsoft YaHei" charset="-122"/>
                <a:cs typeface="Microsoft YaHei" charset="-122"/>
                <a:sym typeface="+mn-ea"/>
              </a:rPr>
              <a:t>4</a:t>
            </a:r>
            <a:r>
              <a:rPr lang="zh-CN" altLang="en-US" sz="2400" b="1" dirty="0">
                <a:latin typeface="Microsoft YaHei" charset="-122"/>
                <a:ea typeface="Microsoft YaHei" charset="-122"/>
                <a:cs typeface="Microsoft YaHei" charset="-122"/>
                <a:sym typeface="+mn-ea"/>
              </a:rPr>
              <a:t>个地址字段</a:t>
            </a:r>
          </a:p>
        </p:txBody>
      </p:sp>
      <p:graphicFrame>
        <p:nvGraphicFramePr>
          <p:cNvPr id="3" name="表格 2"/>
          <p:cNvGraphicFramePr>
            <a:graphicFrameLocks noGrp="1"/>
          </p:cNvGraphicFramePr>
          <p:nvPr>
            <p:extLst>
              <p:ext uri="{D42A27DB-BD31-4B8C-83A1-F6EECF244321}">
                <p14:modId xmlns:p14="http://schemas.microsoft.com/office/powerpoint/2010/main" val="689747029"/>
              </p:ext>
            </p:extLst>
          </p:nvPr>
        </p:nvGraphicFramePr>
        <p:xfrm>
          <a:off x="1649708" y="4906947"/>
          <a:ext cx="8128002" cy="118872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0">
                <a:tc>
                  <a:txBody>
                    <a:bodyPr/>
                    <a:lstStyle/>
                    <a:p>
                      <a:pPr algn="ctr"/>
                      <a:r>
                        <a:rPr lang="zh-CN" altLang="en-US" sz="2000" dirty="0">
                          <a:latin typeface="Microsoft YaHei" charset="-122"/>
                          <a:ea typeface="Microsoft YaHei" charset="-122"/>
                          <a:cs typeface="Microsoft YaHei" charset="-122"/>
                        </a:rPr>
                        <a:t>去往</a:t>
                      </a:r>
                      <a:r>
                        <a:rPr lang="en-US" altLang="zh-CN" sz="2000" dirty="0">
                          <a:latin typeface="Microsoft YaHei" charset="-122"/>
                          <a:ea typeface="Microsoft YaHei" charset="-122"/>
                          <a:cs typeface="Microsoft YaHei" charset="-122"/>
                        </a:rPr>
                        <a:t>AP</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来自</a:t>
                      </a:r>
                      <a:r>
                        <a:rPr lang="en-US" altLang="zh-CN" sz="2000" dirty="0">
                          <a:latin typeface="Microsoft YaHei" charset="-122"/>
                          <a:ea typeface="Microsoft YaHei" charset="-122"/>
                          <a:cs typeface="Microsoft YaHei" charset="-122"/>
                        </a:rPr>
                        <a:t>AP</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地址</a:t>
                      </a: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地址</a:t>
                      </a: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地址</a:t>
                      </a: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地址</a:t>
                      </a: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70840">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zh-CN" altLang="en-US" sz="2000" dirty="0">
                          <a:latin typeface="Microsoft YaHei" charset="-122"/>
                          <a:ea typeface="Microsoft YaHei" charset="-122"/>
                          <a:cs typeface="Microsoft YaHei" charset="-122"/>
                        </a:rPr>
                        <a:t>目的地址</a:t>
                      </a:r>
                    </a:p>
                  </a:txBody>
                  <a:tcPr/>
                </a:tc>
                <a:tc>
                  <a:txBody>
                    <a:bodyPr/>
                    <a:lstStyle/>
                    <a:p>
                      <a:pPr algn="ctr"/>
                      <a:r>
                        <a:rPr lang="en-US" altLang="zh-CN" sz="2000" dirty="0">
                          <a:latin typeface="Microsoft YaHei" charset="-122"/>
                          <a:ea typeface="Microsoft YaHei" charset="-122"/>
                          <a:cs typeface="Microsoft YaHei" charset="-122"/>
                        </a:rPr>
                        <a:t>AP</a:t>
                      </a:r>
                      <a:r>
                        <a:rPr lang="zh-CN" altLang="en-US" sz="2000" dirty="0">
                          <a:latin typeface="Microsoft YaHei" charset="-122"/>
                          <a:ea typeface="Microsoft YaHei" charset="-122"/>
                          <a:cs typeface="Microsoft YaHei" charset="-122"/>
                        </a:rPr>
                        <a:t>地址</a:t>
                      </a:r>
                    </a:p>
                  </a:txBody>
                  <a:tcPr/>
                </a:tc>
                <a:tc>
                  <a:txBody>
                    <a:bodyPr/>
                    <a:lstStyle/>
                    <a:p>
                      <a:pPr algn="ctr"/>
                      <a:r>
                        <a:rPr lang="zh-CN" altLang="en-US" sz="2000" dirty="0">
                          <a:latin typeface="Microsoft YaHei" charset="-122"/>
                          <a:ea typeface="Microsoft YaHei" charset="-122"/>
                          <a:cs typeface="Microsoft YaHei" charset="-122"/>
                        </a:rPr>
                        <a:t>源地址</a:t>
                      </a:r>
                    </a:p>
                  </a:txBody>
                  <a:tcPr/>
                </a:tc>
                <a:tc>
                  <a:txBody>
                    <a:bodyPr/>
                    <a:lstStyle/>
                    <a:p>
                      <a:pPr algn="ctr"/>
                      <a:r>
                        <a:rPr lang="en-US" altLang="zh-CN" sz="2000" dirty="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icrosoft YaHei" charset="-122"/>
                          <a:ea typeface="Microsoft YaHei" charset="-122"/>
                          <a:cs typeface="Microsoft YaHei" charset="-122"/>
                        </a:rPr>
                        <a:t>AP</a:t>
                      </a:r>
                      <a:r>
                        <a:rPr lang="zh-CN" altLang="en-US" sz="2000" dirty="0">
                          <a:latin typeface="Microsoft YaHei" charset="-122"/>
                          <a:ea typeface="Microsoft YaHei" charset="-122"/>
                          <a:cs typeface="Microsoft YaHei" charset="-122"/>
                        </a:rPr>
                        <a:t>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icrosoft YaHei" charset="-122"/>
                          <a:ea typeface="Microsoft YaHei" charset="-122"/>
                          <a:cs typeface="Microsoft YaHei" charset="-122"/>
                        </a:rPr>
                        <a:t>源地址</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icrosoft YaHei" charset="-122"/>
                          <a:ea typeface="Microsoft YaHei" charset="-122"/>
                          <a:cs typeface="Microsoft YaHei" charset="-122"/>
                        </a:rPr>
                        <a:t>目的地址</a:t>
                      </a:r>
                    </a:p>
                  </a:txBody>
                  <a:tcPr/>
                </a:tc>
                <a:tc>
                  <a:txBody>
                    <a:bodyPr/>
                    <a:lstStyle/>
                    <a:p>
                      <a:pPr algn="ctr"/>
                      <a:r>
                        <a:rPr lang="en-US" altLang="zh-CN" sz="2000" dirty="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825398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28016" y="1411767"/>
            <a:ext cx="1098550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数据帧结构</a:t>
            </a:r>
          </a:p>
        </p:txBody>
      </p:sp>
      <p:sp>
        <p:nvSpPr>
          <p:cNvPr id="6" name="文本框 2"/>
          <p:cNvSpPr txBox="1"/>
          <p:nvPr>
            <p:custDataLst>
              <p:tags r:id="rId1"/>
            </p:custDataLst>
          </p:nvPr>
        </p:nvSpPr>
        <p:spPr>
          <a:xfrm>
            <a:off x="128016" y="464539"/>
            <a:ext cx="442991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7.3.3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IEEE 802.11</a:t>
            </a:r>
            <a:r>
              <a:rPr lang="zh-CN" altLang="en-US" sz="2400" b="0" dirty="0">
                <a:solidFill>
                  <a:schemeClr val="tx1"/>
                </a:solidFill>
                <a:latin typeface="Microsoft YaHei" charset="-122"/>
                <a:ea typeface="Microsoft YaHei" charset="-122"/>
                <a:cs typeface="Microsoft YaHei" charset="-122"/>
                <a:sym typeface="+mn-ea"/>
              </a:rPr>
              <a:t>帧 </a:t>
            </a:r>
          </a:p>
        </p:txBody>
      </p:sp>
      <p:sp>
        <p:nvSpPr>
          <p:cNvPr id="7" name="文本框 6"/>
          <p:cNvSpPr txBox="1"/>
          <p:nvPr/>
        </p:nvSpPr>
        <p:spPr>
          <a:xfrm>
            <a:off x="7680682" y="747790"/>
            <a:ext cx="2179767"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无线局域网 </a:t>
            </a:r>
            <a:r>
              <a:rPr kumimoji="1" lang="en-US" altLang="zh-CN" sz="1400" dirty="0">
                <a:latin typeface="Microsoft YaHei" charset="-122"/>
                <a:ea typeface="Microsoft YaHei" charset="-122"/>
                <a:cs typeface="Microsoft YaHei" charset="-122"/>
              </a:rPr>
              <a:t>IEEE 802.11</a:t>
            </a:r>
          </a:p>
        </p:txBody>
      </p:sp>
      <p:sp>
        <p:nvSpPr>
          <p:cNvPr id="8" name="左大括号 7"/>
          <p:cNvSpPr/>
          <p:nvPr/>
        </p:nvSpPr>
        <p:spPr>
          <a:xfrm>
            <a:off x="9687602" y="236741"/>
            <a:ext cx="285653" cy="13298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73255" y="160945"/>
            <a:ext cx="2137508" cy="1384995"/>
          </a:xfrm>
          <a:prstGeom prst="rect">
            <a:avLst/>
          </a:prstGeom>
          <a:noFill/>
        </p:spPr>
        <p:txBody>
          <a:bodyPr wrap="square" rtlCol="0">
            <a:spAutoFit/>
          </a:bodyPr>
          <a:lstStyle/>
          <a:p>
            <a:pPr>
              <a:lnSpc>
                <a:spcPct val="150000"/>
              </a:lnSpc>
            </a:pPr>
            <a:r>
              <a:rPr kumimoji="1" lang="en-US" altLang="zh-CN" sz="1400" dirty="0">
                <a:latin typeface="Microsoft YaHei" charset="-122"/>
                <a:ea typeface="Microsoft YaHei" charset="-122"/>
                <a:cs typeface="Microsoft YaHei" charset="-122"/>
              </a:rPr>
              <a:t>IEEE 802</a:t>
            </a:r>
            <a:r>
              <a:rPr kumimoji="1" lang="zh-CN" altLang="en-US" sz="1400" dirty="0">
                <a:latin typeface="Microsoft YaHei" charset="-122"/>
                <a:ea typeface="Microsoft YaHei" charset="-122"/>
                <a:cs typeface="Microsoft YaHei" charset="-122"/>
              </a:rPr>
              <a:t>家族</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体系结构</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latin typeface="Microsoft YaHei" charset="-122"/>
                <a:ea typeface="Microsoft YaHei" charset="-122"/>
                <a:cs typeface="Microsoft YaHei" charset="-122"/>
              </a:rPr>
              <a:t>IEEE 802.11</a:t>
            </a:r>
            <a:r>
              <a:rPr kumimoji="1" lang="zh-CN" altLang="en-US" sz="1400" dirty="0">
                <a:latin typeface="Microsoft YaHei" charset="-122"/>
                <a:ea typeface="Microsoft YaHei" charset="-122"/>
                <a:cs typeface="Microsoft YaHei" charset="-122"/>
              </a:rPr>
              <a:t>的</a:t>
            </a:r>
            <a:r>
              <a:rPr kumimoji="1" lang="en-US" altLang="zh-CN" sz="1400" dirty="0">
                <a:latin typeface="Microsoft YaHei" charset="-122"/>
                <a:ea typeface="Microsoft YaHei" charset="-122"/>
                <a:cs typeface="Microsoft YaHei" charset="-122"/>
              </a:rPr>
              <a:t>MAC</a:t>
            </a:r>
            <a:r>
              <a:rPr kumimoji="1" lang="zh-CN" altLang="en-US" sz="1400" dirty="0">
                <a:latin typeface="Microsoft YaHei" charset="-122"/>
                <a:ea typeface="Microsoft YaHei" charset="-122"/>
                <a:cs typeface="Microsoft YaHei" charset="-122"/>
              </a:rPr>
              <a:t>协议</a:t>
            </a:r>
            <a:endParaRPr kumimoji="1" lang="en-US" altLang="zh-CN" sz="1400" dirty="0">
              <a:latin typeface="Microsoft YaHei" charset="-122"/>
              <a:ea typeface="Microsoft YaHei" charset="-122"/>
              <a:cs typeface="Microsoft YaHei" charset="-122"/>
            </a:endParaRPr>
          </a:p>
          <a:p>
            <a:pPr>
              <a:lnSpc>
                <a:spcPct val="150000"/>
              </a:lnSpc>
            </a:pPr>
            <a:r>
              <a:rPr kumimoji="1" lang="en-US" altLang="zh-CN" sz="1400" dirty="0">
                <a:solidFill>
                  <a:srgbClr val="FF0000"/>
                </a:solidFill>
                <a:latin typeface="Microsoft YaHei" charset="-122"/>
                <a:ea typeface="Microsoft YaHei" charset="-122"/>
                <a:cs typeface="Microsoft YaHei" charset="-122"/>
              </a:rPr>
              <a:t>IEEE 802.11</a:t>
            </a:r>
            <a:r>
              <a:rPr kumimoji="1" lang="zh-CN" altLang="en-US" sz="1400" dirty="0">
                <a:solidFill>
                  <a:srgbClr val="FF0000"/>
                </a:solidFill>
                <a:latin typeface="Microsoft YaHei" charset="-122"/>
                <a:ea typeface="Microsoft YaHei" charset="-122"/>
                <a:cs typeface="Microsoft YaHei" charset="-122"/>
              </a:rPr>
              <a:t>帧</a:t>
            </a:r>
            <a:endParaRPr kumimoji="1" lang="en-US" altLang="zh-CN" sz="1400" dirty="0">
              <a:solidFill>
                <a:srgbClr val="FF0000"/>
              </a:solidFill>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4619605"/>
              </p:ext>
            </p:extLst>
          </p:nvPr>
        </p:nvGraphicFramePr>
        <p:xfrm>
          <a:off x="944879" y="2956375"/>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zh-CN" altLang="en-US" sz="1800" dirty="0">
                          <a:latin typeface="Microsoft YaHei" charset="-122"/>
                          <a:ea typeface="Microsoft YaHei" charset="-122"/>
                          <a:cs typeface="Microsoft YaHei" charset="-122"/>
                        </a:rPr>
                        <a:t>帧控制</a:t>
                      </a:r>
                    </a:p>
                  </a:txBody>
                  <a:tcPr/>
                </a:tc>
                <a:tc>
                  <a:txBody>
                    <a:bodyPr/>
                    <a:lstStyle/>
                    <a:p>
                      <a:pPr algn="ctr"/>
                      <a:r>
                        <a:rPr lang="zh-CN" altLang="en-US" sz="1800" dirty="0">
                          <a:latin typeface="Microsoft YaHei" charset="-122"/>
                          <a:ea typeface="Microsoft YaHei" charset="-122"/>
                          <a:cs typeface="Microsoft YaHei" charset="-122"/>
                        </a:rPr>
                        <a:t>持续期</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1</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3</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序号控制</a:t>
                      </a:r>
                    </a:p>
                  </a:txBody>
                  <a:tcPr/>
                </a:tc>
                <a:tc>
                  <a:txBody>
                    <a:bodyPr/>
                    <a:lstStyle/>
                    <a:p>
                      <a:pPr algn="ctr"/>
                      <a:r>
                        <a:rPr lang="zh-CN" altLang="en-US" sz="1800" dirty="0">
                          <a:latin typeface="Microsoft YaHei" charset="-122"/>
                          <a:ea typeface="Microsoft YaHei" charset="-122"/>
                          <a:cs typeface="Microsoft YaHei" charset="-122"/>
                        </a:rPr>
                        <a:t>地址</a:t>
                      </a: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tc>
                <a:tc>
                  <a:txBody>
                    <a:bodyPr/>
                    <a:lstStyle/>
                    <a:p>
                      <a:pPr algn="ctr"/>
                      <a:r>
                        <a:rPr lang="zh-CN" altLang="en-US" sz="1800" dirty="0">
                          <a:latin typeface="Microsoft YaHei" charset="-122"/>
                          <a:ea typeface="Microsoft YaHei" charset="-122"/>
                          <a:cs typeface="Microsoft YaHei" charset="-122"/>
                        </a:rPr>
                        <a:t>帧主体</a:t>
                      </a:r>
                    </a:p>
                  </a:txBody>
                  <a:tcPr/>
                </a:tc>
                <a:tc>
                  <a:txBody>
                    <a:bodyPr/>
                    <a:lstStyle/>
                    <a:p>
                      <a:pPr algn="ctr"/>
                      <a:r>
                        <a:rPr lang="en-US" altLang="zh-CN" sz="1800" dirty="0">
                          <a:latin typeface="Microsoft YaHei" charset="-122"/>
                          <a:ea typeface="Microsoft YaHei" charset="-122"/>
                          <a:cs typeface="Microsoft YaHei" charset="-122"/>
                        </a:rPr>
                        <a:t>FCS</a:t>
                      </a:r>
                      <a:endParaRPr lang="zh-CN" altLang="en-US" sz="18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5" name="右大括号 4"/>
          <p:cNvSpPr/>
          <p:nvPr/>
        </p:nvSpPr>
        <p:spPr>
          <a:xfrm rot="16200000">
            <a:off x="4458841" y="-763934"/>
            <a:ext cx="378879" cy="67124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3930359"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首部</a:t>
            </a:r>
            <a:endParaRPr lang="zh-CN" altLang="en-US" sz="2000" dirty="0">
              <a:latin typeface="Microsoft YaHei" charset="-122"/>
              <a:ea typeface="Microsoft YaHei" charset="-122"/>
              <a:cs typeface="Microsoft YaHei" charset="-122"/>
              <a:sym typeface="+mn-ea"/>
            </a:endParaRPr>
          </a:p>
        </p:txBody>
      </p:sp>
      <p:sp>
        <p:nvSpPr>
          <p:cNvPr id="14" name="文本框 13"/>
          <p:cNvSpPr txBox="1"/>
          <p:nvPr/>
        </p:nvSpPr>
        <p:spPr>
          <a:xfrm>
            <a:off x="9373232" y="1849400"/>
            <a:ext cx="1435842" cy="499624"/>
          </a:xfrm>
          <a:prstGeom prst="rect">
            <a:avLst/>
          </a:prstGeom>
          <a:noFill/>
        </p:spPr>
        <p:txBody>
          <a:bodyPr wrap="square" rtlCol="0">
            <a:spAutoFit/>
          </a:bodyPr>
          <a:lstStyle/>
          <a:p>
            <a:pPr>
              <a:lnSpc>
                <a:spcPct val="150000"/>
              </a:lnSpc>
            </a:pPr>
            <a:r>
              <a:rPr lang="en-US" altLang="zh-CN" sz="2000" dirty="0">
                <a:latin typeface="Microsoft YaHei" charset="-122"/>
                <a:ea typeface="Microsoft YaHei" charset="-122"/>
                <a:cs typeface="Microsoft YaHei" charset="-122"/>
              </a:rPr>
              <a:t>MAC</a:t>
            </a:r>
            <a:r>
              <a:rPr lang="zh-CN" altLang="en-US" sz="2000" dirty="0">
                <a:latin typeface="Microsoft YaHei" charset="-122"/>
                <a:ea typeface="Microsoft YaHei" charset="-122"/>
                <a:cs typeface="Microsoft YaHei" charset="-122"/>
              </a:rPr>
              <a:t>尾部</a:t>
            </a:r>
            <a:endParaRPr lang="zh-CN" altLang="en-US" sz="2000" dirty="0">
              <a:latin typeface="Microsoft YaHei" charset="-122"/>
              <a:ea typeface="Microsoft YaHei" charset="-122"/>
              <a:cs typeface="Microsoft YaHei" charset="-122"/>
              <a:sym typeface="+mn-ea"/>
            </a:endParaRPr>
          </a:p>
        </p:txBody>
      </p:sp>
      <p:graphicFrame>
        <p:nvGraphicFramePr>
          <p:cNvPr id="15" name="表格 14"/>
          <p:cNvGraphicFramePr>
            <a:graphicFrameLocks noGrp="1"/>
          </p:cNvGraphicFramePr>
          <p:nvPr>
            <p:extLst>
              <p:ext uri="{D42A27DB-BD31-4B8C-83A1-F6EECF244321}">
                <p14:modId xmlns:p14="http://schemas.microsoft.com/office/powerpoint/2010/main" val="419408540"/>
              </p:ext>
            </p:extLst>
          </p:nvPr>
        </p:nvGraphicFramePr>
        <p:xfrm>
          <a:off x="944879" y="3501846"/>
          <a:ext cx="9537660" cy="370840"/>
        </p:xfrm>
        <a:graphic>
          <a:graphicData uri="http://schemas.openxmlformats.org/drawingml/2006/table">
            <a:tbl>
              <a:tblPr firstRow="1" bandRow="1">
                <a:tableStyleId>{5940675A-B579-460E-94D1-54222C63F5DA}</a:tableStyleId>
              </a:tblPr>
              <a:tblGrid>
                <a:gridCol w="1059740">
                  <a:extLst>
                    <a:ext uri="{9D8B030D-6E8A-4147-A177-3AD203B41FA5}">
                      <a16:colId xmlns:a16="http://schemas.microsoft.com/office/drawing/2014/main" val="20000"/>
                    </a:ext>
                  </a:extLst>
                </a:gridCol>
                <a:gridCol w="1059740">
                  <a:extLst>
                    <a:ext uri="{9D8B030D-6E8A-4147-A177-3AD203B41FA5}">
                      <a16:colId xmlns:a16="http://schemas.microsoft.com/office/drawing/2014/main" val="20001"/>
                    </a:ext>
                  </a:extLst>
                </a:gridCol>
                <a:gridCol w="1059740">
                  <a:extLst>
                    <a:ext uri="{9D8B030D-6E8A-4147-A177-3AD203B41FA5}">
                      <a16:colId xmlns:a16="http://schemas.microsoft.com/office/drawing/2014/main" val="20002"/>
                    </a:ext>
                  </a:extLst>
                </a:gridCol>
                <a:gridCol w="1059740">
                  <a:extLst>
                    <a:ext uri="{9D8B030D-6E8A-4147-A177-3AD203B41FA5}">
                      <a16:colId xmlns:a16="http://schemas.microsoft.com/office/drawing/2014/main" val="20003"/>
                    </a:ext>
                  </a:extLst>
                </a:gridCol>
                <a:gridCol w="1059740">
                  <a:extLst>
                    <a:ext uri="{9D8B030D-6E8A-4147-A177-3AD203B41FA5}">
                      <a16:colId xmlns:a16="http://schemas.microsoft.com/office/drawing/2014/main" val="20004"/>
                    </a:ext>
                  </a:extLst>
                </a:gridCol>
                <a:gridCol w="1256610">
                  <a:extLst>
                    <a:ext uri="{9D8B030D-6E8A-4147-A177-3AD203B41FA5}">
                      <a16:colId xmlns:a16="http://schemas.microsoft.com/office/drawing/2014/main" val="20005"/>
                    </a:ext>
                  </a:extLst>
                </a:gridCol>
                <a:gridCol w="862870">
                  <a:extLst>
                    <a:ext uri="{9D8B030D-6E8A-4147-A177-3AD203B41FA5}">
                      <a16:colId xmlns:a16="http://schemas.microsoft.com/office/drawing/2014/main" val="20006"/>
                    </a:ext>
                  </a:extLst>
                </a:gridCol>
                <a:gridCol w="1059740">
                  <a:extLst>
                    <a:ext uri="{9D8B030D-6E8A-4147-A177-3AD203B41FA5}">
                      <a16:colId xmlns:a16="http://schemas.microsoft.com/office/drawing/2014/main" val="20007"/>
                    </a:ext>
                  </a:extLst>
                </a:gridCol>
                <a:gridCol w="1059740">
                  <a:extLst>
                    <a:ext uri="{9D8B030D-6E8A-4147-A177-3AD203B41FA5}">
                      <a16:colId xmlns:a16="http://schemas.microsoft.com/office/drawing/2014/main" val="20008"/>
                    </a:ext>
                  </a:extLst>
                </a:gridCol>
              </a:tblGrid>
              <a:tr h="370840">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6</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0-2312</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Microsoft YaHei" charset="-122"/>
                          <a:ea typeface="Microsoft YaHei" charset="-122"/>
                          <a:cs typeface="Microsoft YaHei" charset="-122"/>
                        </a:rPr>
                        <a:t>4</a:t>
                      </a:r>
                      <a:endParaRPr lang="zh-CN" altLang="en-US" sz="1800" dirty="0">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6" name="文本框 15"/>
          <p:cNvSpPr txBox="1"/>
          <p:nvPr/>
        </p:nvSpPr>
        <p:spPr>
          <a:xfrm>
            <a:off x="227427" y="3345605"/>
            <a:ext cx="717452"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字节</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783100" y="4134525"/>
            <a:ext cx="10583595" cy="1689052"/>
          </a:xfrm>
          <a:prstGeom prst="rect">
            <a:avLst/>
          </a:prstGeom>
        </p:spPr>
        <p:txBody>
          <a:bodyPr wrap="square">
            <a:spAutoFit/>
          </a:bodyPr>
          <a:lstStyle/>
          <a:p>
            <a:pPr>
              <a:lnSpc>
                <a:spcPct val="150000"/>
              </a:lnSpc>
            </a:pPr>
            <a:r>
              <a:rPr lang="zh-CN" altLang="en-US" sz="2400" b="1" dirty="0">
                <a:latin typeface="Microsoft YaHei" charset="-122"/>
                <a:ea typeface="Microsoft YaHei" charset="-122"/>
                <a:cs typeface="Microsoft YaHei" charset="-122"/>
                <a:sym typeface="+mn-ea"/>
              </a:rPr>
              <a:t>序号控制：</a:t>
            </a:r>
            <a:r>
              <a:rPr lang="zh-CN" altLang="en-US" sz="2400" dirty="0">
                <a:latin typeface="Microsoft YaHei" charset="-122"/>
                <a:ea typeface="Microsoft YaHei" charset="-122"/>
                <a:cs typeface="Microsoft YaHei" charset="-122"/>
                <a:sym typeface="+mn-ea"/>
              </a:rPr>
              <a:t>在</a:t>
            </a:r>
            <a:r>
              <a:rPr lang="en-US" altLang="zh-CN" sz="2400" dirty="0">
                <a:latin typeface="Microsoft YaHei" charset="-122"/>
                <a:ea typeface="Microsoft YaHei" charset="-122"/>
                <a:cs typeface="Microsoft YaHei" charset="-122"/>
                <a:sym typeface="+mn-ea"/>
              </a:rPr>
              <a:t>IEEE 802.11</a:t>
            </a:r>
            <a:r>
              <a:rPr lang="zh-CN" altLang="en-US" sz="2400" dirty="0">
                <a:latin typeface="Microsoft YaHei" charset="-122"/>
                <a:ea typeface="Microsoft YaHei" charset="-122"/>
                <a:cs typeface="Microsoft YaHei" charset="-122"/>
                <a:sym typeface="+mn-ea"/>
              </a:rPr>
              <a:t>网络中，站点正确收到其他站点的帧后，都会发一个确认帧。确认帧可能丢失，发送站点会发送一个帧的多个副本，使用序号可以区分新传输的帧和以前帧的重传。</a:t>
            </a:r>
          </a:p>
        </p:txBody>
      </p:sp>
    </p:spTree>
    <p:extLst>
      <p:ext uri="{BB962C8B-B14F-4D97-AF65-F5344CB8AC3E}">
        <p14:creationId xmlns:p14="http://schemas.microsoft.com/office/powerpoint/2010/main" val="16459528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a:solidFill>
                  <a:schemeClr val="tx1"/>
                </a:solidFill>
                <a:latin typeface="Microsoft YaHei" charset="-122"/>
                <a:ea typeface="Microsoft YaHei" charset="-122"/>
                <a:cs typeface="Microsoft YaHei" charset="-122"/>
              </a:rPr>
              <a:t>1904</a:t>
            </a:r>
            <a:r>
              <a:rPr lang="zh-CN" altLang="en-US" sz="2400" b="0" dirty="0">
                <a:solidFill>
                  <a:schemeClr val="tx1"/>
                </a:solidFill>
                <a:latin typeface="Microsoft YaHei" charset="-122"/>
                <a:ea typeface="Microsoft YaHei" charset="-122"/>
                <a:cs typeface="Microsoft YaHei" charset="-122"/>
              </a:rPr>
              <a:t>    若某个</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数据帧的帧控制字段中的“去往</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、“来自</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的值为</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，则该帧中的地址</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、地址</a:t>
            </a: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、地址</a:t>
            </a: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分别是（）</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目的地址、</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地址和源地址</a:t>
            </a:r>
          </a:p>
          <a:p>
            <a:pPr>
              <a:lnSpc>
                <a:spcPct val="150000"/>
              </a:lnSpc>
            </a:pPr>
            <a:r>
              <a:rPr lang="en-US" altLang="zh-CN" sz="2400" b="0" dirty="0">
                <a:solidFill>
                  <a:schemeClr val="tx1"/>
                </a:solidFill>
                <a:latin typeface="Microsoft YaHei" charset="-122"/>
                <a:ea typeface="Microsoft YaHei" charset="-122"/>
                <a:cs typeface="Microsoft YaHei" charset="-122"/>
              </a:rPr>
              <a:t>B:AP</a:t>
            </a:r>
            <a:r>
              <a:rPr lang="zh-CN" altLang="en-US" sz="2400" b="0" dirty="0">
                <a:solidFill>
                  <a:schemeClr val="tx1"/>
                </a:solidFill>
                <a:latin typeface="Microsoft YaHei" charset="-122"/>
                <a:ea typeface="Microsoft YaHei" charset="-122"/>
                <a:cs typeface="Microsoft YaHei" charset="-122"/>
              </a:rPr>
              <a:t>地址、源地址和目的地址</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源地址、目的地址和</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地址</a:t>
            </a:r>
          </a:p>
          <a:p>
            <a:pPr>
              <a:lnSpc>
                <a:spcPct val="150000"/>
              </a:lnSpc>
            </a:pPr>
            <a:r>
              <a:rPr lang="en-US" altLang="zh-CN" sz="2400" b="0" dirty="0">
                <a:solidFill>
                  <a:schemeClr val="tx1"/>
                </a:solidFill>
                <a:latin typeface="Microsoft YaHei" charset="-122"/>
                <a:ea typeface="Microsoft YaHei" charset="-122"/>
                <a:cs typeface="Microsoft YaHei" charset="-122"/>
              </a:rPr>
              <a:t>D:AP</a:t>
            </a:r>
            <a:r>
              <a:rPr lang="zh-CN" altLang="en-US" sz="2400" b="0" dirty="0">
                <a:solidFill>
                  <a:schemeClr val="tx1"/>
                </a:solidFill>
                <a:latin typeface="Microsoft YaHei" charset="-122"/>
                <a:ea typeface="Microsoft YaHei" charset="-122"/>
                <a:cs typeface="Microsoft YaHei" charset="-122"/>
              </a:rPr>
              <a:t>地址、目的地址和源地址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3497002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a:solidFill>
                  <a:schemeClr val="tx1"/>
                </a:solidFill>
                <a:latin typeface="Microsoft YaHei" charset="-122"/>
                <a:ea typeface="Microsoft YaHei" charset="-122"/>
                <a:cs typeface="Microsoft YaHei" charset="-122"/>
              </a:rPr>
              <a:t>1904</a:t>
            </a:r>
            <a:r>
              <a:rPr lang="zh-CN" altLang="en-US" sz="2400" dirty="0">
                <a:solidFill>
                  <a:schemeClr val="tx1"/>
                </a:solidFill>
                <a:latin typeface="Microsoft YaHei" charset="-122"/>
                <a:ea typeface="Microsoft YaHei" charset="-122"/>
                <a:cs typeface="Microsoft YaHei" charset="-122"/>
              </a:rPr>
              <a:t> </a:t>
            </a:r>
            <a:r>
              <a:rPr lang="zh-CN" altLang="en-US" sz="2400" b="0" dirty="0">
                <a:solidFill>
                  <a:schemeClr val="tx1"/>
                </a:solidFill>
                <a:latin typeface="Microsoft YaHei" charset="-122"/>
                <a:ea typeface="Microsoft YaHei" charset="-122"/>
                <a:cs typeface="Microsoft YaHei" charset="-122"/>
              </a:rPr>
              <a:t>   若某个</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数据帧的帧控制字段中的“去往</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、“来自</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的值为</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0</a:t>
            </a:r>
            <a:r>
              <a:rPr lang="zh-CN" altLang="en-US" sz="2400" b="0" dirty="0">
                <a:solidFill>
                  <a:schemeClr val="tx1"/>
                </a:solidFill>
                <a:latin typeface="Microsoft YaHei" charset="-122"/>
                <a:ea typeface="Microsoft YaHei" charset="-122"/>
                <a:cs typeface="Microsoft YaHei" charset="-122"/>
              </a:rPr>
              <a:t>，则该帧中的地址</a:t>
            </a: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、地址</a:t>
            </a: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、地址</a:t>
            </a: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分别是（）</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目的地址、</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地址和源地址</a:t>
            </a:r>
          </a:p>
          <a:p>
            <a:pPr>
              <a:lnSpc>
                <a:spcPct val="150000"/>
              </a:lnSpc>
            </a:pPr>
            <a:r>
              <a:rPr lang="en-US" altLang="zh-CN" sz="2400" b="0" dirty="0">
                <a:solidFill>
                  <a:srgbClr val="FF0000"/>
                </a:solidFill>
                <a:latin typeface="Microsoft YaHei" charset="-122"/>
                <a:ea typeface="Microsoft YaHei" charset="-122"/>
                <a:cs typeface="Microsoft YaHei" charset="-122"/>
              </a:rPr>
              <a:t>B:AP</a:t>
            </a:r>
            <a:r>
              <a:rPr lang="zh-CN" altLang="en-US" sz="2400" b="0" dirty="0">
                <a:solidFill>
                  <a:srgbClr val="FF0000"/>
                </a:solidFill>
                <a:latin typeface="Microsoft YaHei" charset="-122"/>
                <a:ea typeface="Microsoft YaHei" charset="-122"/>
                <a:cs typeface="Microsoft YaHei" charset="-122"/>
              </a:rPr>
              <a:t>地址、源地址和目的地址</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源地址、目的地址和</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地址</a:t>
            </a:r>
          </a:p>
          <a:p>
            <a:pPr>
              <a:lnSpc>
                <a:spcPct val="150000"/>
              </a:lnSpc>
            </a:pPr>
            <a:r>
              <a:rPr lang="en-US" altLang="zh-CN" sz="2400" b="0" dirty="0">
                <a:solidFill>
                  <a:schemeClr val="tx1"/>
                </a:solidFill>
                <a:latin typeface="Microsoft YaHei" charset="-122"/>
                <a:ea typeface="Microsoft YaHei" charset="-122"/>
                <a:cs typeface="Microsoft YaHei" charset="-122"/>
              </a:rPr>
              <a:t>D:AP</a:t>
            </a:r>
            <a:r>
              <a:rPr lang="zh-CN" altLang="en-US" sz="2400" b="0" dirty="0">
                <a:solidFill>
                  <a:schemeClr val="tx1"/>
                </a:solidFill>
                <a:latin typeface="Microsoft YaHei" charset="-122"/>
                <a:ea typeface="Microsoft YaHei" charset="-122"/>
                <a:cs typeface="Microsoft YaHei" charset="-122"/>
              </a:rPr>
              <a:t>地址、目的地址和源地址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pic>
        <p:nvPicPr>
          <p:cNvPr id="2" name="图片 1"/>
          <p:cNvPicPr>
            <a:picLocks noChangeAspect="1"/>
          </p:cNvPicPr>
          <p:nvPr/>
        </p:nvPicPr>
        <p:blipFill>
          <a:blip r:embed="rId3"/>
          <a:stretch>
            <a:fillRect/>
          </a:stretch>
        </p:blipFill>
        <p:spPr>
          <a:xfrm>
            <a:off x="4032250" y="4804410"/>
            <a:ext cx="6103264" cy="1207770"/>
          </a:xfrm>
          <a:prstGeom prst="rect">
            <a:avLst/>
          </a:prstGeom>
        </p:spPr>
      </p:pic>
    </p:spTree>
    <p:extLst>
      <p:ext uri="{BB962C8B-B14F-4D97-AF65-F5344CB8AC3E}">
        <p14:creationId xmlns:p14="http://schemas.microsoft.com/office/powerpoint/2010/main" val="11344627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a:solidFill>
                  <a:schemeClr val="tx1"/>
                </a:solidFill>
                <a:latin typeface="Microsoft YaHei" charset="-122"/>
                <a:ea typeface="Microsoft YaHei" charset="-122"/>
                <a:cs typeface="Microsoft YaHei" charset="-122"/>
              </a:rPr>
              <a:t>1810</a:t>
            </a:r>
            <a:r>
              <a:rPr lang="zh-CN" altLang="en-US" sz="2400" dirty="0">
                <a:solidFill>
                  <a:schemeClr val="tx1"/>
                </a:solidFill>
                <a:latin typeface="Microsoft YaHei" charset="-122"/>
                <a:ea typeface="Microsoft YaHei" charset="-122"/>
                <a:cs typeface="Microsoft YaHei" charset="-122"/>
              </a:rPr>
              <a:t> </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帧的类型中不包括（）</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控制帧 </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管理帧</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无编号帧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051712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dirty="0">
                <a:solidFill>
                  <a:schemeClr val="tx1"/>
                </a:solidFill>
                <a:latin typeface="Microsoft YaHei" charset="-122"/>
                <a:ea typeface="Microsoft YaHei" charset="-122"/>
                <a:cs typeface="Microsoft YaHei" charset="-122"/>
              </a:rPr>
              <a:t>1810</a:t>
            </a:r>
            <a:r>
              <a:rPr lang="zh-CN" altLang="en-US" sz="2400" dirty="0">
                <a:solidFill>
                  <a:schemeClr val="tx1"/>
                </a:solidFill>
                <a:latin typeface="Microsoft YaHei" charset="-122"/>
                <a:ea typeface="Microsoft YaHei" charset="-122"/>
                <a:cs typeface="Microsoft YaHei" charset="-122"/>
              </a:rPr>
              <a:t> </a:t>
            </a:r>
            <a:r>
              <a:rPr lang="en-US" altLang="zh-CN" sz="2400" b="0" dirty="0">
                <a:solidFill>
                  <a:schemeClr val="tx1"/>
                </a:solidFill>
                <a:latin typeface="Microsoft YaHei" charset="-122"/>
                <a:ea typeface="Microsoft YaHei" charset="-122"/>
                <a:cs typeface="Microsoft YaHei" charset="-122"/>
              </a:rPr>
              <a:t>IEEE802.11</a:t>
            </a:r>
            <a:r>
              <a:rPr lang="zh-CN" altLang="en-US" sz="2400" b="0" dirty="0">
                <a:solidFill>
                  <a:schemeClr val="tx1"/>
                </a:solidFill>
                <a:latin typeface="Microsoft YaHei" charset="-122"/>
                <a:ea typeface="Microsoft YaHei" charset="-122"/>
                <a:cs typeface="Microsoft YaHei" charset="-122"/>
              </a:rPr>
              <a:t>帧的类型中不包括（</a:t>
            </a:r>
            <a:r>
              <a:rPr lang="en-US" altLang="zh-CN" sz="2400" b="0" dirty="0">
                <a:solidFill>
                  <a:srgbClr val="FF0000"/>
                </a:solidFill>
                <a:latin typeface="Microsoft YaHei" charset="-122"/>
                <a:ea typeface="Microsoft YaHei" charset="-122"/>
                <a:cs typeface="Microsoft YaHei" charset="-122"/>
              </a:rPr>
              <a:t> D </a:t>
            </a:r>
            <a:r>
              <a:rPr lang="zh-CN" altLang="en-US" sz="2400" b="0" dirty="0">
                <a:solidFill>
                  <a:schemeClr val="tx1"/>
                </a:solidFill>
                <a:latin typeface="Microsoft YaHei" charset="-122"/>
                <a:ea typeface="Microsoft YaHei" charset="-122"/>
                <a:cs typeface="Microsoft YaHei" charset="-122"/>
              </a:rPr>
              <a:t>）</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控制帧 </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管理帧</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无编号帧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2078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9"/>
          <p:cNvSpPr txBox="1"/>
          <p:nvPr/>
        </p:nvSpPr>
        <p:spPr>
          <a:xfrm>
            <a:off x="1732190" y="3283910"/>
            <a:ext cx="4692225"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相位</a:t>
            </a:r>
            <a:endParaRPr lang="en-US" altLang="zh-CN" sz="2400" dirty="0">
              <a:latin typeface="Microsoft YaHei" charset="-122"/>
              <a:ea typeface="Microsoft YaHei" charset="-122"/>
              <a:cs typeface="Microsoft YaHei" charset="-122"/>
            </a:endParaRPr>
          </a:p>
        </p:txBody>
      </p:sp>
      <p:pic>
        <p:nvPicPr>
          <p:cNvPr id="5" name="图片 4"/>
          <p:cNvPicPr>
            <a:picLocks noChangeAspect="1"/>
          </p:cNvPicPr>
          <p:nvPr/>
        </p:nvPicPr>
        <p:blipFill rotWithShape="1">
          <a:blip r:embed="rId4"/>
          <a:srcRect t="21978"/>
          <a:stretch/>
        </p:blipFill>
        <p:spPr>
          <a:xfrm>
            <a:off x="6424415" y="2482759"/>
            <a:ext cx="4642095" cy="2414573"/>
          </a:xfrm>
          <a:prstGeom prst="rect">
            <a:avLst/>
          </a:prstGeom>
        </p:spPr>
      </p:pic>
      <p:sp>
        <p:nvSpPr>
          <p:cNvPr id="6"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1453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数据帧结构中，（）字段可以使接收方区分新传输的帧和以前帧的重传。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持续期</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帧控制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序号</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240643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、在</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数据帧结构中，（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）字段可以使接收方区分新传输的帧和以前帧的重传。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持续期</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帧控制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序号</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地址</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5424225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数据帧最特殊的地方就是有（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帧控制字段</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B:4</a:t>
            </a:r>
            <a:r>
              <a:rPr lang="zh-CN" altLang="en-US" sz="2400" b="0" dirty="0">
                <a:solidFill>
                  <a:schemeClr val="tx1"/>
                </a:solidFill>
                <a:latin typeface="Microsoft YaHei" charset="-122"/>
                <a:ea typeface="Microsoft YaHei" charset="-122"/>
                <a:cs typeface="Microsoft YaHei" charset="-122"/>
              </a:rPr>
              <a:t>个地址字段</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标识</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字段</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帧检测系列</a:t>
            </a:r>
            <a:r>
              <a:rPr lang="en-US" altLang="zh-CN" sz="2400" b="0" dirty="0">
                <a:solidFill>
                  <a:schemeClr val="tx1"/>
                </a:solidFill>
                <a:latin typeface="Microsoft YaHei" charset="-122"/>
                <a:ea typeface="Microsoft YaHei" charset="-122"/>
                <a:cs typeface="Microsoft YaHei" charset="-122"/>
              </a:rPr>
              <a:t>FCS</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76233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数据帧最特殊的地方就是有（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帧控制字段</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B:4</a:t>
            </a:r>
            <a:r>
              <a:rPr lang="zh-CN" altLang="en-US" sz="2400" b="0" dirty="0">
                <a:solidFill>
                  <a:srgbClr val="FF0000"/>
                </a:solidFill>
                <a:latin typeface="Microsoft YaHei" charset="-122"/>
                <a:ea typeface="Microsoft YaHei" charset="-122"/>
                <a:cs typeface="Microsoft YaHei" charset="-122"/>
              </a:rPr>
              <a:t>个地址字段</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标识</a:t>
            </a:r>
            <a:r>
              <a:rPr lang="en-US" altLang="zh-CN" sz="2400" b="0" dirty="0">
                <a:solidFill>
                  <a:schemeClr val="tx1"/>
                </a:solidFill>
                <a:latin typeface="Microsoft YaHei" charset="-122"/>
                <a:ea typeface="Microsoft YaHei" charset="-122"/>
                <a:cs typeface="Microsoft YaHei" charset="-122"/>
              </a:rPr>
              <a:t>AP</a:t>
            </a:r>
            <a:r>
              <a:rPr lang="zh-CN" altLang="en-US" sz="2400" b="0" dirty="0">
                <a:solidFill>
                  <a:schemeClr val="tx1"/>
                </a:solidFill>
                <a:latin typeface="Microsoft YaHei" charset="-122"/>
                <a:ea typeface="Microsoft YaHei" charset="-122"/>
                <a:cs typeface="Microsoft YaHei" charset="-122"/>
              </a:rPr>
              <a:t>字段</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帧检测系列</a:t>
            </a:r>
            <a:r>
              <a:rPr lang="en-US" altLang="zh-CN" sz="2400" b="0" dirty="0">
                <a:solidFill>
                  <a:schemeClr val="tx1"/>
                </a:solidFill>
                <a:latin typeface="Microsoft YaHei" charset="-122"/>
                <a:ea typeface="Microsoft YaHei" charset="-122"/>
                <a:cs typeface="Microsoft YaHei" charset="-122"/>
              </a:rPr>
              <a:t>FCS</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098479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帧的类型不包括（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控制帧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管理帧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检测帧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3349103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帧的类型不包括（   </a:t>
            </a: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控制帧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数据帧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管理帧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检测帧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760376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、在</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数据帧结构中，（     ）字段包括许多子字段，其中比较重要的子字段包括类型和子类型字段，用于区分</a:t>
            </a:r>
            <a:r>
              <a:rPr lang="en-US" altLang="zh-CN" sz="2400" b="0" dirty="0">
                <a:solidFill>
                  <a:schemeClr val="tx1"/>
                </a:solidFill>
                <a:latin typeface="Microsoft YaHei" charset="-122"/>
                <a:ea typeface="Microsoft YaHei" charset="-122"/>
                <a:cs typeface="Microsoft YaHei" charset="-122"/>
              </a:rPr>
              <a:t>RTS</a:t>
            </a:r>
            <a:r>
              <a:rPr lang="zh-CN" altLang="en-US" sz="2400" b="0" dirty="0">
                <a:solidFill>
                  <a:schemeClr val="tx1"/>
                </a:solidFill>
                <a:latin typeface="Microsoft YaHei" charset="-122"/>
                <a:ea typeface="Microsoft YaHei" charset="-122"/>
                <a:cs typeface="Microsoft YaHei" charset="-122"/>
              </a:rPr>
              <a:t>帧、</a:t>
            </a:r>
            <a:r>
              <a:rPr lang="en-US" altLang="zh-CN" sz="2400" b="0" dirty="0">
                <a:solidFill>
                  <a:schemeClr val="tx1"/>
                </a:solidFill>
                <a:latin typeface="Microsoft YaHei" charset="-122"/>
                <a:ea typeface="Microsoft YaHei" charset="-122"/>
                <a:cs typeface="Microsoft YaHei" charset="-122"/>
              </a:rPr>
              <a:t>CTS</a:t>
            </a:r>
            <a:r>
              <a:rPr lang="zh-CN" altLang="en-US" sz="2400" b="0" dirty="0">
                <a:solidFill>
                  <a:schemeClr val="tx1"/>
                </a:solidFill>
                <a:latin typeface="Microsoft YaHei" charset="-122"/>
                <a:ea typeface="Microsoft YaHei" charset="-122"/>
                <a:cs typeface="Microsoft YaHei" charset="-122"/>
              </a:rPr>
              <a:t>帧、</a:t>
            </a:r>
            <a:r>
              <a:rPr lang="en-US" altLang="zh-CN" sz="2400" b="0" dirty="0">
                <a:solidFill>
                  <a:schemeClr val="tx1"/>
                </a:solidFill>
                <a:latin typeface="Microsoft YaHei" charset="-122"/>
                <a:ea typeface="Microsoft YaHei" charset="-122"/>
                <a:cs typeface="Microsoft YaHei" charset="-122"/>
              </a:rPr>
              <a:t>ACK</a:t>
            </a:r>
            <a:r>
              <a:rPr lang="zh-CN" altLang="en-US" sz="2400" b="0" dirty="0">
                <a:solidFill>
                  <a:schemeClr val="tx1"/>
                </a:solidFill>
                <a:latin typeface="Microsoft YaHei" charset="-122"/>
                <a:ea typeface="Microsoft YaHei" charset="-122"/>
                <a:cs typeface="Microsoft YaHei" charset="-122"/>
              </a:rPr>
              <a:t>帧和数据帧。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序号控制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帧主体</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帧控制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持续期</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1432391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69388"/>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、在</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数据帧结构中，（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）字段包括许多子字段，其中比较重要的子字段包括类型和子类型字段，用于区分</a:t>
            </a:r>
            <a:r>
              <a:rPr lang="en-US" altLang="zh-CN" sz="2400" b="0" dirty="0">
                <a:solidFill>
                  <a:schemeClr val="tx1"/>
                </a:solidFill>
                <a:latin typeface="Microsoft YaHei" charset="-122"/>
                <a:ea typeface="Microsoft YaHei" charset="-122"/>
                <a:cs typeface="Microsoft YaHei" charset="-122"/>
              </a:rPr>
              <a:t>RTS</a:t>
            </a:r>
            <a:r>
              <a:rPr lang="zh-CN" altLang="en-US" sz="2400" b="0" dirty="0">
                <a:solidFill>
                  <a:schemeClr val="tx1"/>
                </a:solidFill>
                <a:latin typeface="Microsoft YaHei" charset="-122"/>
                <a:ea typeface="Microsoft YaHei" charset="-122"/>
                <a:cs typeface="Microsoft YaHei" charset="-122"/>
              </a:rPr>
              <a:t>帧、</a:t>
            </a:r>
            <a:r>
              <a:rPr lang="en-US" altLang="zh-CN" sz="2400" b="0" dirty="0">
                <a:solidFill>
                  <a:schemeClr val="tx1"/>
                </a:solidFill>
                <a:latin typeface="Microsoft YaHei" charset="-122"/>
                <a:ea typeface="Microsoft YaHei" charset="-122"/>
                <a:cs typeface="Microsoft YaHei" charset="-122"/>
              </a:rPr>
              <a:t>CTS</a:t>
            </a:r>
            <a:r>
              <a:rPr lang="zh-CN" altLang="en-US" sz="2400" b="0" dirty="0">
                <a:solidFill>
                  <a:schemeClr val="tx1"/>
                </a:solidFill>
                <a:latin typeface="Microsoft YaHei" charset="-122"/>
                <a:ea typeface="Microsoft YaHei" charset="-122"/>
                <a:cs typeface="Microsoft YaHei" charset="-122"/>
              </a:rPr>
              <a:t>帧、</a:t>
            </a:r>
            <a:r>
              <a:rPr lang="en-US" altLang="zh-CN" sz="2400" b="0" dirty="0">
                <a:solidFill>
                  <a:schemeClr val="tx1"/>
                </a:solidFill>
                <a:latin typeface="Microsoft YaHei" charset="-122"/>
                <a:ea typeface="Microsoft YaHei" charset="-122"/>
                <a:cs typeface="Microsoft YaHei" charset="-122"/>
              </a:rPr>
              <a:t>ACK</a:t>
            </a:r>
            <a:r>
              <a:rPr lang="zh-CN" altLang="en-US" sz="2400" b="0" dirty="0">
                <a:solidFill>
                  <a:schemeClr val="tx1"/>
                </a:solidFill>
                <a:latin typeface="Microsoft YaHei" charset="-122"/>
                <a:ea typeface="Microsoft YaHei" charset="-122"/>
                <a:cs typeface="Microsoft YaHei" charset="-122"/>
              </a:rPr>
              <a:t>帧和数据帧。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序号控制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帧主体</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帧控制</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持续期</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773846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5</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的</a:t>
            </a:r>
            <a:r>
              <a:rPr lang="en-US" altLang="zh-CN" sz="2400" b="0" dirty="0">
                <a:solidFill>
                  <a:schemeClr val="tx1"/>
                </a:solidFill>
                <a:latin typeface="Microsoft YaHei" charset="-122"/>
                <a:ea typeface="Microsoft YaHei" charset="-122"/>
                <a:cs typeface="Microsoft YaHei" charset="-122"/>
              </a:rPr>
              <a:t>MAC</a:t>
            </a:r>
            <a:r>
              <a:rPr lang="zh-CN" altLang="en-US" sz="2400" b="0" dirty="0">
                <a:solidFill>
                  <a:schemeClr val="tx1"/>
                </a:solidFill>
                <a:latin typeface="Microsoft YaHei" charset="-122"/>
                <a:ea typeface="Microsoft YaHei" charset="-122"/>
                <a:cs typeface="Microsoft YaHei" charset="-122"/>
              </a:rPr>
              <a:t>协议允许传输结点预约信道一段时间，包括传输其数据帧的时间和传输确认帧的时间，这个值被包括在该帧的（   ）字段中。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序号</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持续期</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帧控制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类型</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7851884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5</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IEEE 802.11</a:t>
            </a:r>
            <a:r>
              <a:rPr lang="zh-CN" altLang="en-US" sz="2400" b="0" dirty="0">
                <a:solidFill>
                  <a:schemeClr val="tx1"/>
                </a:solidFill>
                <a:latin typeface="Microsoft YaHei" charset="-122"/>
                <a:ea typeface="Microsoft YaHei" charset="-122"/>
                <a:cs typeface="Microsoft YaHei" charset="-122"/>
              </a:rPr>
              <a:t>的</a:t>
            </a:r>
            <a:r>
              <a:rPr lang="en-US" altLang="zh-CN" sz="2400" b="0" dirty="0">
                <a:solidFill>
                  <a:schemeClr val="tx1"/>
                </a:solidFill>
                <a:latin typeface="Microsoft YaHei" charset="-122"/>
                <a:ea typeface="Microsoft YaHei" charset="-122"/>
                <a:cs typeface="Microsoft YaHei" charset="-122"/>
              </a:rPr>
              <a:t>MAC</a:t>
            </a:r>
            <a:r>
              <a:rPr lang="zh-CN" altLang="en-US" sz="2400" b="0" dirty="0">
                <a:solidFill>
                  <a:schemeClr val="tx1"/>
                </a:solidFill>
                <a:latin typeface="Microsoft YaHei" charset="-122"/>
                <a:ea typeface="Microsoft YaHei" charset="-122"/>
                <a:cs typeface="Microsoft YaHei" charset="-122"/>
              </a:rPr>
              <a:t>协议允许传输结点预约信道一段时间，包括传输其数据帧的时间和传输确认帧的时间，这个值被包括在该帧的（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）字段中。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序号</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持续期</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帧控制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类型</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68280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279321" y="2199820"/>
            <a:ext cx="6120435" cy="3711121"/>
          </a:xfrm>
          <a:prstGeom prst="rect">
            <a:avLst/>
          </a:prstGeom>
        </p:spPr>
      </p:pic>
      <p:sp>
        <p:nvSpPr>
          <p:cNvPr id="5" name="TextBox 19"/>
          <p:cNvSpPr txBox="1"/>
          <p:nvPr/>
        </p:nvSpPr>
        <p:spPr>
          <a:xfrm>
            <a:off x="204828" y="1328822"/>
            <a:ext cx="5848500"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二、余弦</a:t>
            </a:r>
            <a:r>
              <a:rPr lang="zh-CN" altLang="en-US" sz="2400" dirty="0">
                <a:latin typeface="Microsoft YaHei" charset="-122"/>
                <a:ea typeface="Microsoft YaHei" charset="-122"/>
                <a:cs typeface="Microsoft YaHei" charset="-122"/>
              </a:rPr>
              <a:t>函</a:t>
            </a:r>
            <a:r>
              <a:rPr lang="zh-CN" altLang="en-US" sz="2400">
                <a:latin typeface="Microsoft YaHei" charset="-122"/>
                <a:ea typeface="Microsoft YaHei" charset="-122"/>
                <a:cs typeface="Microsoft YaHei" charset="-122"/>
              </a:rPr>
              <a:t>数：  </a:t>
            </a:r>
            <a:r>
              <a:rPr lang="en-US" altLang="zh-CN" sz="2400" dirty="0">
                <a:latin typeface="Microsoft YaHei" charset="-122"/>
                <a:ea typeface="Microsoft YaHei" charset="-122"/>
                <a:cs typeface="Microsoft YaHei" charset="-122"/>
              </a:rPr>
              <a:t>f(x)=</a:t>
            </a:r>
            <a:r>
              <a:rPr lang="en-US" altLang="zh-CN" sz="2400" dirty="0" err="1">
                <a:latin typeface="Microsoft YaHei" charset="-122"/>
                <a:ea typeface="Microsoft YaHei" charset="-122"/>
                <a:cs typeface="Microsoft YaHei" charset="-122"/>
              </a:rPr>
              <a:t>cosx</a:t>
            </a:r>
            <a:endParaRPr lang="en-US" altLang="zh-CN" sz="2400" dirty="0">
              <a:latin typeface="Microsoft YaHei" charset="-122"/>
              <a:ea typeface="Microsoft YaHei" charset="-122"/>
              <a:cs typeface="Microsoft YaHei" charset="-122"/>
            </a:endParaRPr>
          </a:p>
        </p:txBody>
      </p:sp>
      <p:sp>
        <p:nvSpPr>
          <p:cNvPr id="6" name="文本框 5"/>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565633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04828" y="2061467"/>
            <a:ext cx="11718948"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利用数字基带信号控制载波信号的某个</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或某些</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参数的变化。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（利用</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或</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控制载波的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频率</a:t>
            </a:r>
            <a:r>
              <a:rPr lang="zh-CN" altLang="en-US" sz="2400" dirty="0">
                <a:latin typeface="Microsoft YaHei" charset="-122"/>
                <a:ea typeface="Microsoft YaHei" charset="-122"/>
                <a:cs typeface="Microsoft YaHei" charset="-122"/>
              </a:rPr>
              <a:t>或</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   幅移键控</a:t>
            </a:r>
            <a:r>
              <a:rPr lang="en-US" altLang="zh-CN" sz="2400" dirty="0">
                <a:latin typeface="Microsoft YaHei" charset="-122"/>
                <a:ea typeface="Microsoft YaHei" charset="-122"/>
                <a:cs typeface="Microsoft YaHei" charset="-122"/>
              </a:rPr>
              <a:t>(ASK)</a:t>
            </a:r>
            <a:r>
              <a:rPr lang="zh-CN" altLang="en-US" sz="2400" dirty="0">
                <a:latin typeface="Microsoft YaHei" charset="-122"/>
                <a:ea typeface="Microsoft YaHei" charset="-122"/>
                <a:cs typeface="Microsoft YaHei" charset="-122"/>
              </a:rPr>
              <a:t>：调制载波的幅值</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   频移键控</a:t>
            </a:r>
            <a:r>
              <a:rPr lang="en-US" altLang="zh-CN" sz="2400" dirty="0">
                <a:latin typeface="Microsoft YaHei" charset="-122"/>
                <a:ea typeface="Microsoft YaHei" charset="-122"/>
                <a:cs typeface="Microsoft YaHei" charset="-122"/>
                <a:sym typeface="+mn-ea"/>
              </a:rPr>
              <a:t>(FSK)</a:t>
            </a:r>
            <a:r>
              <a:rPr lang="zh-CN" altLang="en-US" sz="2400" dirty="0">
                <a:latin typeface="Microsoft YaHei" charset="-122"/>
                <a:ea typeface="Microsoft YaHei" charset="-122"/>
                <a:cs typeface="Microsoft YaHei" charset="-122"/>
                <a:sym typeface="+mn-ea"/>
              </a:rPr>
              <a:t>：调制载波的频率</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   相移键控</a:t>
            </a:r>
            <a:r>
              <a:rPr lang="en-US" altLang="zh-CN" sz="2400" dirty="0">
                <a:latin typeface="Microsoft YaHei" charset="-122"/>
                <a:ea typeface="Microsoft YaHei" charset="-122"/>
                <a:cs typeface="Microsoft YaHei" charset="-122"/>
                <a:sym typeface="+mn-ea"/>
              </a:rPr>
              <a:t>(PSK)</a:t>
            </a:r>
            <a:r>
              <a:rPr lang="zh-CN" altLang="en-US" sz="2400" dirty="0">
                <a:latin typeface="Microsoft YaHei" charset="-122"/>
                <a:ea typeface="Microsoft YaHei" charset="-122"/>
                <a:cs typeface="Microsoft YaHei" charset="-122"/>
                <a:sym typeface="+mn-ea"/>
              </a:rPr>
              <a:t>：调制载波的相位</a:t>
            </a:r>
            <a:endParaRPr lang="en-US" altLang="zh-CN" sz="2400" dirty="0">
              <a:latin typeface="Microsoft YaHei" charset="-122"/>
              <a:ea typeface="Microsoft YaHei" charset="-122"/>
              <a:cs typeface="Microsoft YaHei" charset="-122"/>
            </a:endParaRPr>
          </a:p>
        </p:txBody>
      </p:sp>
      <p:sp>
        <p:nvSpPr>
          <p:cNvPr id="5" name="TextBox 19"/>
          <p:cNvSpPr txBox="1"/>
          <p:nvPr/>
        </p:nvSpPr>
        <p:spPr>
          <a:xfrm>
            <a:off x="204828" y="1328822"/>
            <a:ext cx="5848500"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三、数字调制的基本方法</a:t>
            </a:r>
            <a:endParaRPr lang="en-US" altLang="zh-CN" sz="2400" dirty="0">
              <a:latin typeface="Microsoft YaHei" charset="-122"/>
              <a:ea typeface="Microsoft YaHei" charset="-122"/>
              <a:cs typeface="Microsoft YaHei" charset="-122"/>
            </a:endParaRPr>
          </a:p>
        </p:txBody>
      </p:sp>
      <p:sp>
        <p:nvSpPr>
          <p:cNvPr id="6" name="文本框 5"/>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282278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、数字频带传输系统实现的功能不包括（）</a:t>
            </a: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编码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传输</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a:t>
            </a:r>
          </a:p>
        </p:txBody>
      </p:sp>
    </p:spTree>
    <p:extLst>
      <p:ext uri="{BB962C8B-B14F-4D97-AF65-F5344CB8AC3E}">
        <p14:creationId xmlns:p14="http://schemas.microsoft.com/office/powerpoint/2010/main" val="191012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1"/>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、下图为曼彻斯特编码和差分曼彻斯特编码的脉冲波形，试给出对应的比特串（假定差分曼彻斯特编码的初始信号为</a:t>
            </a:r>
            <a:r>
              <a:rPr lang="zh-CN" altLang="en-US" sz="2400" b="0" dirty="0">
                <a:solidFill>
                  <a:srgbClr val="FF0000"/>
                </a:solidFill>
                <a:latin typeface="黑体" panose="02010609060101010101" pitchFamily="49" charset="-122"/>
                <a:ea typeface="黑体" panose="02010609060101010101" pitchFamily="49" charset="-122"/>
              </a:rPr>
              <a:t>高电平</a:t>
            </a:r>
            <a:r>
              <a:rPr lang="zh-CN" altLang="en-US" sz="2400" b="0" dirty="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0</a:t>
            </a:r>
            <a:r>
              <a:rPr lang="zh-CN" altLang="en-US" sz="2400" b="0" dirty="0">
                <a:solidFill>
                  <a:schemeClr val="bg1"/>
                </a:solidFill>
                <a:latin typeface="黑体" panose="02010609060101010101" pitchFamily="49" charset="-122"/>
                <a:ea typeface="黑体" panose="02010609060101010101" pitchFamily="49" charset="-122"/>
                <a:sym typeface="+mn-ea"/>
              </a:rPr>
              <a:t>：负到正</a:t>
            </a:r>
            <a:endParaRPr lang="en-US" altLang="zh-CN" sz="2400" b="0" dirty="0">
              <a:solidFill>
                <a:schemeClr val="bg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1</a:t>
            </a:r>
            <a:r>
              <a:rPr lang="zh-CN" altLang="en-US" sz="2400" b="0" dirty="0">
                <a:solidFill>
                  <a:schemeClr val="bg1"/>
                </a:solidFill>
                <a:latin typeface="黑体" panose="02010609060101010101" pitchFamily="49" charset="-122"/>
                <a:ea typeface="黑体" panose="02010609060101010101" pitchFamily="49" charset="-122"/>
                <a:sym typeface="+mn-ea"/>
              </a:rPr>
              <a:t>：正到负</a:t>
            </a:r>
            <a:endParaRPr lang="en-US" altLang="zh-CN" sz="2400" b="0" dirty="0">
              <a:solidFill>
                <a:schemeClr val="bg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Tree>
    <p:extLst>
      <p:ext uri="{BB962C8B-B14F-4D97-AF65-F5344CB8AC3E}">
        <p14:creationId xmlns:p14="http://schemas.microsoft.com/office/powerpoint/2010/main" val="1829053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282278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、数字频带传输系统实现的功能不包括（）</a:t>
            </a:r>
          </a:p>
          <a:p>
            <a:pPr>
              <a:lnSpc>
                <a:spcPct val="150000"/>
              </a:lnSpc>
            </a:pP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编码</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调制</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传输</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解调</a:t>
            </a:r>
          </a:p>
        </p:txBody>
      </p:sp>
    </p:spTree>
    <p:extLst>
      <p:ext uri="{BB962C8B-B14F-4D97-AF65-F5344CB8AC3E}">
        <p14:creationId xmlns:p14="http://schemas.microsoft.com/office/powerpoint/2010/main" val="1300502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92380" y="3231713"/>
            <a:ext cx="144111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频带传输</a:t>
            </a:r>
          </a:p>
        </p:txBody>
      </p:sp>
      <p:sp>
        <p:nvSpPr>
          <p:cNvPr id="6" name="左大括号 5"/>
          <p:cNvSpPr/>
          <p:nvPr/>
        </p:nvSpPr>
        <p:spPr>
          <a:xfrm>
            <a:off x="4871570" y="2216025"/>
            <a:ext cx="548640"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004877"/>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频带传输基本概念</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5683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8471656" cy="1754326"/>
          </a:xfrm>
          <a:prstGeom prst="rect">
            <a:avLst/>
          </a:prstGeom>
          <a:noFill/>
        </p:spPr>
        <p:txBody>
          <a:bodyPr wrap="square" rtlCol="0">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rPr>
              <a:t>一、二进制数字调制：数字通信系统频带传输的基本方式</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三、正交幅值调制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784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73068011"/>
              </p:ext>
            </p:extLst>
          </p:nvPr>
        </p:nvGraphicFramePr>
        <p:xfrm>
          <a:off x="1924181" y="2251503"/>
          <a:ext cx="8706884" cy="2927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、二进制幅移键控（</a:t>
            </a:r>
            <a:r>
              <a:rPr lang="en-US" altLang="zh-CN" sz="2400" dirty="0">
                <a:latin typeface="Microsoft YaHei" charset="-122"/>
                <a:ea typeface="Microsoft YaHei" charset="-122"/>
                <a:cs typeface="Microsoft YaHei" charset="-122"/>
              </a:rPr>
              <a:t>2ASK</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时：调制后为一段幅值为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时：调制后为一段幅值为</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4745" y="2138045"/>
            <a:ext cx="8757285"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二进制比特序列</a:t>
            </a:r>
            <a:r>
              <a:rPr lang="en-US" altLang="zh-CN" sz="2400" dirty="0">
                <a:latin typeface="Microsoft YaHei" charset="-122"/>
                <a:ea typeface="Microsoft YaHei" charset="-122"/>
                <a:cs typeface="Microsoft YaHei" charset="-122"/>
              </a:rPr>
              <a:t>11001001</a:t>
            </a:r>
            <a:r>
              <a:rPr lang="zh-CN" altLang="en-US" sz="2400" dirty="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sym typeface="+mn-ea"/>
              </a:rPr>
              <a:t>二进制</a:t>
            </a:r>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移键控调制信号波形：</a:t>
            </a:r>
          </a:p>
        </p:txBody>
      </p:sp>
      <p:pic>
        <p:nvPicPr>
          <p:cNvPr id="2" name="图片 1"/>
          <p:cNvPicPr>
            <a:picLocks noChangeAspect="1"/>
          </p:cNvPicPr>
          <p:nvPr/>
        </p:nvPicPr>
        <p:blipFill rotWithShape="1">
          <a:blip r:embed="rId4"/>
          <a:srcRect b="33703"/>
          <a:stretch/>
        </p:blipFill>
        <p:spPr>
          <a:xfrm>
            <a:off x="4085186" y="2784376"/>
            <a:ext cx="6350646" cy="2526178"/>
          </a:xfrm>
          <a:prstGeom prst="rect">
            <a:avLst/>
          </a:prstGeom>
        </p:spPr>
      </p:pic>
      <p:sp>
        <p:nvSpPr>
          <p:cNvPr id="11" name="文本框 10"/>
          <p:cNvSpPr txBox="1"/>
          <p:nvPr/>
        </p:nvSpPr>
        <p:spPr>
          <a:xfrm>
            <a:off x="2263545" y="326716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8" name="矩形 7"/>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0" name="文本框 9"/>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3" name="文本框 12"/>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4" name="左大括号 13"/>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5" name="文本框 14"/>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4745" y="2138045"/>
            <a:ext cx="8757285"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二进制比特序列</a:t>
            </a:r>
            <a:r>
              <a:rPr lang="en-US" altLang="zh-CN" sz="2400" dirty="0">
                <a:latin typeface="Microsoft YaHei" charset="-122"/>
                <a:ea typeface="Microsoft YaHei" charset="-122"/>
                <a:cs typeface="Microsoft YaHei" charset="-122"/>
              </a:rPr>
              <a:t>11001001</a:t>
            </a:r>
            <a:r>
              <a:rPr lang="zh-CN" altLang="en-US" sz="2400" dirty="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sym typeface="+mn-ea"/>
              </a:rPr>
              <a:t>二进制</a:t>
            </a:r>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移键控调制信号波形：</a:t>
            </a:r>
          </a:p>
        </p:txBody>
      </p:sp>
      <p:pic>
        <p:nvPicPr>
          <p:cNvPr id="2" name="图片 1"/>
          <p:cNvPicPr>
            <a:picLocks noChangeAspect="1"/>
          </p:cNvPicPr>
          <p:nvPr/>
        </p:nvPicPr>
        <p:blipFill>
          <a:blip r:embed="rId4"/>
          <a:stretch>
            <a:fillRect/>
          </a:stretch>
        </p:blipFill>
        <p:spPr>
          <a:xfrm>
            <a:off x="4085186" y="2784376"/>
            <a:ext cx="6350646" cy="3810388"/>
          </a:xfrm>
          <a:prstGeom prst="rect">
            <a:avLst/>
          </a:prstGeom>
        </p:spPr>
      </p:pic>
      <p:sp>
        <p:nvSpPr>
          <p:cNvPr id="11" name="文本框 10"/>
          <p:cNvSpPr txBox="1"/>
          <p:nvPr/>
        </p:nvSpPr>
        <p:spPr>
          <a:xfrm>
            <a:off x="2263545" y="326716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2" name="文本框 11"/>
          <p:cNvSpPr txBox="1"/>
          <p:nvPr/>
        </p:nvSpPr>
        <p:spPr>
          <a:xfrm>
            <a:off x="1324463" y="5689238"/>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8" name="矩形 7"/>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0" name="文本框 9"/>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3" name="文本框 12"/>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4" name="左大括号 13"/>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5" name="文本框 14"/>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183014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、二进制频移键控（</a:t>
            </a:r>
            <a:r>
              <a:rPr lang="en-US" altLang="zh-CN" sz="2400" dirty="0">
                <a:latin typeface="Microsoft YaHei" charset="-122"/>
                <a:ea typeface="Microsoft YaHei" charset="-122"/>
                <a:cs typeface="Microsoft YaHei" charset="-122"/>
              </a:rPr>
              <a:t>2FSK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频率</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时：调制后为一段频率为</a:t>
            </a:r>
            <a:r>
              <a:rPr lang="en-US" altLang="zh-CN" sz="2400" dirty="0">
                <a:latin typeface="Microsoft YaHei" charset="-122"/>
                <a:ea typeface="Microsoft YaHei" charset="-122"/>
                <a:cs typeface="Microsoft YaHei" charset="-122"/>
              </a:rPr>
              <a:t>f</a:t>
            </a:r>
            <a:r>
              <a:rPr lang="en-US" altLang="zh-CN" sz="2400" baseline="-250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时：调制后为一段频率为</a:t>
            </a:r>
            <a:r>
              <a:rPr lang="en-US" altLang="zh-CN" sz="2400" dirty="0">
                <a:latin typeface="Microsoft YaHei" charset="-122"/>
                <a:ea typeface="Microsoft YaHei" charset="-122"/>
                <a:cs typeface="Microsoft YaHei" charset="-122"/>
              </a:rPr>
              <a:t>f</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a:t>
            </a:r>
            <a:r>
              <a:rPr lang="en-US" altLang="zh-CN" sz="2400" dirty="0">
                <a:latin typeface="Microsoft YaHei" charset="-122"/>
                <a:ea typeface="Microsoft YaHei" charset="-122"/>
                <a:cs typeface="Microsoft YaHei" charset="-122"/>
                <a:sym typeface="+mn-ea"/>
              </a:rPr>
              <a:t>11001001</a:t>
            </a:r>
            <a:r>
              <a:rPr lang="zh-CN" altLang="en-US" sz="2400" dirty="0">
                <a:latin typeface="Microsoft YaHei" charset="-122"/>
                <a:ea typeface="Microsoft YaHei" charset="-122"/>
                <a:cs typeface="Microsoft YaHei" charset="-122"/>
                <a:sym typeface="+mn-ea"/>
              </a:rPr>
              <a:t>的二进制</a:t>
            </a:r>
            <a:r>
              <a:rPr lang="zh-CN" altLang="en-US" sz="2400" dirty="0">
                <a:solidFill>
                  <a:srgbClr val="C00000"/>
                </a:solidFill>
                <a:latin typeface="Microsoft YaHei" charset="-122"/>
                <a:ea typeface="Microsoft YaHei" charset="-122"/>
                <a:cs typeface="Microsoft YaHei" charset="-122"/>
                <a:sym typeface="+mn-ea"/>
              </a:rPr>
              <a:t>频</a:t>
            </a:r>
            <a:r>
              <a:rPr lang="zh-CN" altLang="en-US" sz="2400" dirty="0">
                <a:latin typeface="Microsoft YaHei" charset="-122"/>
                <a:ea typeface="Microsoft YaHei" charset="-122"/>
                <a:cs typeface="Microsoft YaHei" charset="-122"/>
                <a:sym typeface="+mn-ea"/>
              </a:rPr>
              <a:t>移键控调制波形：</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30591"/>
          <a:stretch/>
        </p:blipFill>
        <p:spPr>
          <a:xfrm>
            <a:off x="3504765" y="509963"/>
            <a:ext cx="7382613" cy="4044452"/>
          </a:xfrm>
          <a:prstGeom prst="rect">
            <a:avLst/>
          </a:prstGeom>
        </p:spPr>
      </p:pic>
      <p:sp>
        <p:nvSpPr>
          <p:cNvPr id="12" name="文本框 11"/>
          <p:cNvSpPr txBox="1"/>
          <p:nvPr/>
        </p:nvSpPr>
        <p:spPr>
          <a:xfrm>
            <a:off x="1554885" y="1052899"/>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115533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1"/>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、下图为曼彻斯特编码和差分曼彻斯特编码的脉冲波形，试给出对应的比特串（假定差分曼彻斯特编码的初始信号为</a:t>
            </a:r>
            <a:r>
              <a:rPr lang="zh-CN" altLang="en-US" sz="2400" b="0" dirty="0">
                <a:solidFill>
                  <a:srgbClr val="FF0000"/>
                </a:solidFill>
                <a:latin typeface="黑体" panose="02010609060101010101" pitchFamily="49" charset="-122"/>
                <a:ea typeface="黑体" panose="02010609060101010101" pitchFamily="49" charset="-122"/>
              </a:rPr>
              <a:t>高电平</a:t>
            </a:r>
            <a:r>
              <a:rPr lang="zh-CN" altLang="en-US" sz="2400" b="0" dirty="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0</a:t>
            </a:r>
            <a:r>
              <a:rPr lang="zh-CN" altLang="en-US" sz="2400" b="0" dirty="0">
                <a:solidFill>
                  <a:schemeClr val="bg1"/>
                </a:solidFill>
                <a:latin typeface="黑体" panose="02010609060101010101" pitchFamily="49" charset="-122"/>
                <a:ea typeface="黑体" panose="02010609060101010101" pitchFamily="49" charset="-122"/>
                <a:sym typeface="+mn-ea"/>
              </a:rPr>
              <a:t>：负到正</a:t>
            </a:r>
            <a:endParaRPr lang="en-US" altLang="zh-CN" sz="2400" b="0" dirty="0">
              <a:solidFill>
                <a:schemeClr val="bg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a:solidFill>
                  <a:schemeClr val="bg1"/>
                </a:solidFill>
                <a:latin typeface="黑体" panose="02010609060101010101" pitchFamily="49" charset="-122"/>
                <a:ea typeface="黑体" panose="02010609060101010101" pitchFamily="49" charset="-122"/>
                <a:sym typeface="+mn-ea"/>
              </a:rPr>
              <a:t>1</a:t>
            </a:r>
            <a:r>
              <a:rPr lang="zh-CN" altLang="en-US" sz="2400" b="0" dirty="0">
                <a:solidFill>
                  <a:schemeClr val="bg1"/>
                </a:solidFill>
                <a:latin typeface="黑体" panose="02010609060101010101" pitchFamily="49" charset="-122"/>
                <a:ea typeface="黑体" panose="02010609060101010101" pitchFamily="49" charset="-122"/>
                <a:sym typeface="+mn-ea"/>
              </a:rPr>
              <a:t>：正到负</a:t>
            </a:r>
            <a:endParaRPr lang="en-US" altLang="zh-CN" sz="2400" b="0" dirty="0">
              <a:solidFill>
                <a:schemeClr val="bg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
        <p:nvSpPr>
          <p:cNvPr id="5" name="文本框 4"/>
          <p:cNvSpPr txBox="1"/>
          <p:nvPr/>
        </p:nvSpPr>
        <p:spPr>
          <a:xfrm>
            <a:off x="735180" y="3225771"/>
            <a:ext cx="5062116" cy="2677656"/>
          </a:xfrm>
          <a:prstGeom prst="rect">
            <a:avLst/>
          </a:prstGeom>
          <a:noFill/>
        </p:spPr>
        <p:txBody>
          <a:bodyPr wrap="square" rtlCol="0">
            <a:spAutoFit/>
          </a:bodyPr>
          <a:lstStyle/>
          <a:p>
            <a:pPr>
              <a:lnSpc>
                <a:spcPct val="150000"/>
              </a:lnSpc>
            </a:pPr>
            <a:r>
              <a:rPr kumimoji="1" lang="zh-CN" altLang="en-US" sz="2800" dirty="0">
                <a:latin typeface="Microsoft YaHei" charset="-122"/>
                <a:ea typeface="Microsoft YaHei" charset="-122"/>
                <a:cs typeface="Microsoft YaHei" charset="-122"/>
              </a:rPr>
              <a:t>答：</a:t>
            </a:r>
            <a:r>
              <a:rPr lang="zh-CN" altLang="en-US" sz="2800" dirty="0">
                <a:latin typeface="Microsoft YaHei" charset="-122"/>
                <a:ea typeface="Microsoft YaHei" charset="-122"/>
                <a:cs typeface="Microsoft YaHei" charset="-122"/>
              </a:rPr>
              <a:t>曼彻斯特编码：</a:t>
            </a:r>
            <a:endParaRPr lang="en-US" altLang="zh-CN" sz="2800" dirty="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0110</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0011</a:t>
            </a:r>
          </a:p>
          <a:p>
            <a:pPr>
              <a:lnSpc>
                <a:spcPct val="150000"/>
              </a:lnSpc>
            </a:pPr>
            <a:r>
              <a:rPr lang="zh-CN" altLang="en-US" sz="2800" dirty="0">
                <a:latin typeface="Microsoft YaHei" charset="-122"/>
                <a:ea typeface="Microsoft YaHei" charset="-122"/>
                <a:cs typeface="Microsoft YaHei" charset="-122"/>
              </a:rPr>
              <a:t>    差分曼彻斯特编码：</a:t>
            </a:r>
            <a:endParaRPr lang="en-US" altLang="zh-CN" sz="2800" dirty="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1010</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0101</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0138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04765" y="509963"/>
            <a:ext cx="7382613" cy="5826992"/>
          </a:xfrm>
          <a:prstGeom prst="rect">
            <a:avLst/>
          </a:prstGeom>
        </p:spPr>
      </p:pic>
      <p:sp>
        <p:nvSpPr>
          <p:cNvPr id="12" name="文本框 11"/>
          <p:cNvSpPr txBox="1"/>
          <p:nvPr/>
        </p:nvSpPr>
        <p:spPr>
          <a:xfrm>
            <a:off x="1554885" y="1052899"/>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656813" y="4955282"/>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2493889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230832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、二进制相移键控（</a:t>
            </a:r>
            <a:r>
              <a:rPr lang="en-US" altLang="zh-CN" sz="2400" dirty="0">
                <a:latin typeface="Microsoft YaHei" charset="-122"/>
                <a:ea typeface="Microsoft YaHei" charset="-122"/>
                <a:cs typeface="Microsoft YaHei" charset="-122"/>
              </a:rPr>
              <a:t>2PSK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利用二进制基带信号控制载波信号的</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变化。</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时：调制后为一段相位为</a:t>
            </a:r>
            <a:r>
              <a:rPr lang="el-GR" altLang="zh-CN" sz="2400" dirty="0"/>
              <a:t>φ</a:t>
            </a:r>
            <a:r>
              <a:rPr lang="en-US" altLang="zh-CN" sz="2400" baseline="-25000" dirty="0"/>
              <a:t>1</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基带编码 编码信息为</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时：调制后为一段相位为</a:t>
            </a:r>
            <a:r>
              <a:rPr lang="el-GR" altLang="zh-CN" sz="2400" dirty="0"/>
              <a:t>φ</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的载波信号。</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二进制比特序列11001001二进制</a:t>
            </a:r>
            <a:r>
              <a:rPr lang="zh-CN" altLang="en-US" sz="2400" dirty="0">
                <a:solidFill>
                  <a:srgbClr val="C00000"/>
                </a:solidFill>
                <a:latin typeface="Microsoft YaHei" charset="-122"/>
                <a:ea typeface="Microsoft YaHei" charset="-122"/>
                <a:cs typeface="Microsoft YaHei" charset="-122"/>
                <a:sym typeface="+mn-ea"/>
              </a:rPr>
              <a:t>相</a:t>
            </a:r>
            <a:r>
              <a:rPr lang="zh-CN" altLang="en-US" sz="2400" dirty="0">
                <a:latin typeface="Microsoft YaHei" charset="-122"/>
                <a:ea typeface="Microsoft YaHei" charset="-122"/>
                <a:cs typeface="Microsoft YaHei" charset="-122"/>
                <a:sym typeface="+mn-ea"/>
              </a:rPr>
              <a:t>移键控调制信号波形：</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40043"/>
          <a:stretch/>
        </p:blipFill>
        <p:spPr>
          <a:xfrm>
            <a:off x="3470728" y="1342702"/>
            <a:ext cx="8362445" cy="3053452"/>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双极不归零波形：</a:t>
            </a: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558006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双极不归零波形：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384664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93550" y="2808514"/>
            <a:ext cx="3262127" cy="1726349"/>
          </a:xfrm>
          <a:prstGeom prst="rect">
            <a:avLst/>
          </a:prstGeom>
        </p:spPr>
      </p:pic>
      <p:sp>
        <p:nvSpPr>
          <p:cNvPr id="4" name="矩形 3"/>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rotWithShape="1">
          <a:blip r:embed="rId4"/>
          <a:srcRect t="9352"/>
          <a:stretch/>
        </p:blipFill>
        <p:spPr>
          <a:xfrm>
            <a:off x="5224207" y="402336"/>
            <a:ext cx="1533920" cy="2780936"/>
          </a:xfrm>
          <a:prstGeom prst="rect">
            <a:avLst/>
          </a:prstGeom>
        </p:spPr>
      </p:pic>
      <p:pic>
        <p:nvPicPr>
          <p:cNvPr id="7" name="图片 6"/>
          <p:cNvPicPr>
            <a:picLocks noChangeAspect="1"/>
          </p:cNvPicPr>
          <p:nvPr/>
        </p:nvPicPr>
        <p:blipFill>
          <a:blip r:embed="rId5"/>
          <a:stretch>
            <a:fillRect/>
          </a:stretch>
        </p:blipFill>
        <p:spPr>
          <a:xfrm>
            <a:off x="5224207" y="3541416"/>
            <a:ext cx="1533920" cy="2556533"/>
          </a:xfrm>
          <a:prstGeom prst="rect">
            <a:avLst/>
          </a:prstGeom>
        </p:spPr>
      </p:pic>
      <p:sp>
        <p:nvSpPr>
          <p:cNvPr id="8" name="文本框 7"/>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sp>
        <p:nvSpPr>
          <p:cNvPr id="11" name="文本框 10"/>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sp>
        <p:nvSpPr>
          <p:cNvPr id="14" name="矩形 13"/>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807785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pic>
        <p:nvPicPr>
          <p:cNvPr id="2" name="图片 1"/>
          <p:cNvPicPr>
            <a:picLocks noChangeAspect="1"/>
          </p:cNvPicPr>
          <p:nvPr/>
        </p:nvPicPr>
        <p:blipFill>
          <a:blip r:embed="rId2"/>
          <a:stretch>
            <a:fillRect/>
          </a:stretch>
        </p:blipFill>
        <p:spPr>
          <a:xfrm>
            <a:off x="3470728" y="1342702"/>
            <a:ext cx="8362445" cy="5092700"/>
          </a:xfrm>
          <a:prstGeom prst="rect">
            <a:avLst/>
          </a:prstGeom>
        </p:spPr>
      </p:pic>
      <p:sp>
        <p:nvSpPr>
          <p:cNvPr id="12" name="文本框 11"/>
          <p:cNvSpPr txBox="1"/>
          <p:nvPr/>
        </p:nvSpPr>
        <p:spPr>
          <a:xfrm>
            <a:off x="1936321" y="1675997"/>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单极</a:t>
            </a:r>
            <a:r>
              <a:rPr kumimoji="1" lang="zh-CN" altLang="en-US" sz="2400">
                <a:latin typeface="Microsoft YaHei" charset="-122"/>
                <a:ea typeface="Microsoft YaHei" charset="-122"/>
                <a:cs typeface="Microsoft YaHei" charset="-122"/>
              </a:rPr>
              <a:t>不归零波形：</a:t>
            </a:r>
          </a:p>
        </p:txBody>
      </p:sp>
      <p:sp>
        <p:nvSpPr>
          <p:cNvPr id="13" name="文本框 12"/>
          <p:cNvSpPr txBox="1"/>
          <p:nvPr/>
        </p:nvSpPr>
        <p:spPr>
          <a:xfrm>
            <a:off x="1038249" y="5053634"/>
            <a:ext cx="3657600"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93550" y="2808514"/>
            <a:ext cx="3262127" cy="1726349"/>
          </a:xfrm>
          <a:prstGeom prst="rect">
            <a:avLst/>
          </a:prstGeom>
        </p:spPr>
      </p:pic>
      <p:sp>
        <p:nvSpPr>
          <p:cNvPr id="4" name="矩形 3"/>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rotWithShape="1">
          <a:blip r:embed="rId4"/>
          <a:srcRect t="9352"/>
          <a:stretch/>
        </p:blipFill>
        <p:spPr>
          <a:xfrm>
            <a:off x="5224207" y="402336"/>
            <a:ext cx="1533920" cy="2780936"/>
          </a:xfrm>
          <a:prstGeom prst="rect">
            <a:avLst/>
          </a:prstGeom>
        </p:spPr>
      </p:pic>
      <p:pic>
        <p:nvPicPr>
          <p:cNvPr id="7" name="图片 6"/>
          <p:cNvPicPr>
            <a:picLocks noChangeAspect="1"/>
          </p:cNvPicPr>
          <p:nvPr/>
        </p:nvPicPr>
        <p:blipFill>
          <a:blip r:embed="rId5"/>
          <a:stretch>
            <a:fillRect/>
          </a:stretch>
        </p:blipFill>
        <p:spPr>
          <a:xfrm>
            <a:off x="5224207" y="3541416"/>
            <a:ext cx="1533920" cy="2556533"/>
          </a:xfrm>
          <a:prstGeom prst="rect">
            <a:avLst/>
          </a:prstGeom>
        </p:spPr>
      </p:pic>
      <p:sp>
        <p:nvSpPr>
          <p:cNvPr id="8" name="文本框 7"/>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sp>
        <p:nvSpPr>
          <p:cNvPr id="11" name="文本框 10"/>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cxnSp>
        <p:nvCxnSpPr>
          <p:cNvPr id="10" name="直线连接符 9"/>
          <p:cNvCxnSpPr/>
          <p:nvPr/>
        </p:nvCxnSpPr>
        <p:spPr>
          <a:xfrm>
            <a:off x="5478426" y="0"/>
            <a:ext cx="0" cy="6858000"/>
          </a:xfrm>
          <a:prstGeom prst="line">
            <a:avLst/>
          </a:prstGeom>
          <a:ln w="57150">
            <a:solidFill>
              <a:srgbClr val="FF0000"/>
            </a:solidFill>
            <a:prstDash val="lgDash"/>
          </a:ln>
        </p:spPr>
        <p:style>
          <a:lnRef idx="3">
            <a:schemeClr val="accent2"/>
          </a:lnRef>
          <a:fillRef idx="0">
            <a:schemeClr val="accent2"/>
          </a:fillRef>
          <a:effectRef idx="2">
            <a:schemeClr val="accent2"/>
          </a:effectRef>
          <a:fontRef idx="minor">
            <a:schemeClr val="tx1"/>
          </a:fontRef>
        </p:style>
      </p:cxnSp>
      <p:sp>
        <p:nvSpPr>
          <p:cNvPr id="14" name="矩形 13"/>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Tree>
    <p:extLst>
      <p:ext uri="{BB962C8B-B14F-4D97-AF65-F5344CB8AC3E}">
        <p14:creationId xmlns:p14="http://schemas.microsoft.com/office/powerpoint/2010/main" val="1321838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10"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11" name="文本框 10"/>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文本框 1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3" name="左大括号 1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4" name="文本框 13"/>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5" name="TextBox 4"/>
          <p:cNvSpPr txBox="1"/>
          <p:nvPr/>
        </p:nvSpPr>
        <p:spPr>
          <a:xfrm>
            <a:off x="808332" y="2251503"/>
            <a:ext cx="10540184" cy="1200329"/>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差分相移</a:t>
            </a:r>
            <a:r>
              <a:rPr lang="zh-CN" altLang="en-US" sz="2400" dirty="0">
                <a:latin typeface="Microsoft YaHei" charset="-122"/>
                <a:ea typeface="Microsoft YaHei" charset="-122"/>
                <a:cs typeface="Microsoft YaHei" charset="-122"/>
              </a:rPr>
              <a:t>键控（</a:t>
            </a:r>
            <a:r>
              <a:rPr lang="en-US" altLang="zh-CN" sz="2400" dirty="0">
                <a:latin typeface="Microsoft YaHei" charset="-122"/>
                <a:ea typeface="Microsoft YaHei" charset="-122"/>
                <a:cs typeface="Microsoft YaHei" charset="-122"/>
              </a:rPr>
              <a:t>2DPSK</a:t>
            </a:r>
            <a:r>
              <a:rPr lang="zh-CN" altLang="en-US" sz="2400" dirty="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rPr>
              <a:t>利用相邻两个码元载波间的相对相位变化表示数字基带信号的数字信息。</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2" name="TextBox 4"/>
          <p:cNvSpPr txBox="1"/>
          <p:nvPr/>
        </p:nvSpPr>
        <p:spPr>
          <a:xfrm>
            <a:off x="808332" y="2251503"/>
            <a:ext cx="10540184"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二进制比特序列11001001二进制</a:t>
            </a:r>
            <a:r>
              <a:rPr lang="zh-CN" altLang="en-US" sz="2400" dirty="0">
                <a:solidFill>
                  <a:srgbClr val="C00000"/>
                </a:solidFill>
                <a:latin typeface="Microsoft YaHei" charset="-122"/>
                <a:ea typeface="Microsoft YaHei" charset="-122"/>
                <a:cs typeface="Microsoft YaHei" charset="-122"/>
                <a:sym typeface="+mn-ea"/>
              </a:rPr>
              <a:t>差分相</a:t>
            </a:r>
            <a:r>
              <a:rPr lang="zh-CN" altLang="en-US" sz="2400" dirty="0">
                <a:latin typeface="Microsoft YaHei" charset="-122"/>
                <a:ea typeface="Microsoft YaHei" charset="-122"/>
                <a:cs typeface="Microsoft YaHei" charset="-122"/>
                <a:sym typeface="+mn-ea"/>
              </a:rPr>
              <a:t>移键控调制信号波形：</a:t>
            </a:r>
            <a:endParaRPr lang="en-US" altLang="zh-CN" sz="2400" dirty="0">
              <a:latin typeface="Microsoft YaHei" charset="-122"/>
              <a:ea typeface="Microsoft YaHei" charset="-122"/>
              <a:cs typeface="Microsoft YaHei"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804013" y="2446299"/>
            <a:ext cx="7531793" cy="3685281"/>
          </a:xfrm>
          <a:prstGeom prst="rect">
            <a:avLst/>
          </a:prstGeom>
        </p:spPr>
      </p:pic>
      <p:sp>
        <p:nvSpPr>
          <p:cNvPr id="5" name="矩形 4"/>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6"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1" name="文本框 10"/>
          <p:cNvSpPr txBox="1"/>
          <p:nvPr/>
        </p:nvSpPr>
        <p:spPr>
          <a:xfrm>
            <a:off x="1763086" y="2965686"/>
            <a:ext cx="275952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双极不归零波形：</a:t>
            </a:r>
          </a:p>
        </p:txBody>
      </p:sp>
      <p:sp>
        <p:nvSpPr>
          <p:cNvPr id="12" name="文本框 11"/>
          <p:cNvSpPr txBox="1"/>
          <p:nvPr/>
        </p:nvSpPr>
        <p:spPr>
          <a:xfrm>
            <a:off x="0" y="4548633"/>
            <a:ext cx="4361249"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差分相</a:t>
            </a:r>
            <a:r>
              <a:rPr lang="zh-CN" altLang="en-US" sz="2400" dirty="0">
                <a:latin typeface="Microsoft YaHei" charset="-122"/>
                <a:ea typeface="Microsoft YaHei" charset="-122"/>
                <a:cs typeface="Microsoft YaHei" charset="-122"/>
              </a:rPr>
              <a:t>移键控调制信号波形：</a:t>
            </a:r>
            <a:endParaRPr kumimoji="1" lang="zh-CN" altLang="en-US" sz="2400" dirty="0">
              <a:latin typeface="Microsoft YaHei" charset="-122"/>
              <a:ea typeface="Microsoft YaHei" charset="-122"/>
              <a:cs typeface="Microsoft YaHei"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网络应用</a:t>
            </a:r>
          </a:p>
          <a:p>
            <a:pPr>
              <a:lnSpc>
                <a:spcPct val="150000"/>
              </a:lnSpc>
            </a:pPr>
            <a:r>
              <a:rPr lang="zh-CN" altLang="en-US" sz="2400" dirty="0">
                <a:latin typeface="Microsoft YaHei" charset="-122"/>
                <a:ea typeface="Microsoft YaHei" charset="-122"/>
                <a:cs typeface="Microsoft YaHei" charset="-122"/>
              </a:rPr>
              <a:t>第三章 传输层</a:t>
            </a:r>
          </a:p>
          <a:p>
            <a:pPr>
              <a:lnSpc>
                <a:spcPct val="150000"/>
              </a:lnSpc>
            </a:pPr>
            <a:r>
              <a:rPr lang="zh-CN" altLang="en-US" sz="2400" dirty="0">
                <a:latin typeface="Microsoft YaHei" charset="-122"/>
                <a:ea typeface="Microsoft YaHei" charset="-122"/>
                <a:cs typeface="Microsoft YaHei" charset="-122"/>
              </a:rPr>
              <a:t>第四章 网络层</a:t>
            </a:r>
          </a:p>
          <a:p>
            <a:pPr>
              <a:lnSpc>
                <a:spcPct val="150000"/>
              </a:lnSpc>
            </a:pPr>
            <a:r>
              <a:rPr lang="zh-CN" altLang="en-US" sz="2400" dirty="0">
                <a:latin typeface="Microsoft YaHei" charset="-122"/>
                <a:ea typeface="Microsoft YaHei" charset="-122"/>
                <a:cs typeface="Microsoft YaHei" charset="-122"/>
              </a:rPr>
              <a:t>第五章 数据链路层与局域网</a:t>
            </a:r>
          </a:p>
          <a:p>
            <a:pPr>
              <a:lnSpc>
                <a:spcPct val="150000"/>
              </a:lnSpc>
            </a:pPr>
            <a:r>
              <a:rPr lang="zh-CN" altLang="en-US" sz="2400" dirty="0">
                <a:solidFill>
                  <a:srgbClr val="FF0000"/>
                </a:solidFill>
                <a:latin typeface="Microsoft YaHei" charset="-122"/>
                <a:ea typeface="Microsoft YaHei" charset="-122"/>
                <a:cs typeface="Microsoft YaHei" charset="-122"/>
              </a:rPr>
              <a:t>第六章 物理层</a:t>
            </a:r>
          </a:p>
          <a:p>
            <a:pPr>
              <a:lnSpc>
                <a:spcPct val="150000"/>
              </a:lnSpc>
            </a:pPr>
            <a:r>
              <a:rPr lang="zh-CN" altLang="en-US" sz="2400" dirty="0">
                <a:latin typeface="Microsoft YaHei" charset="-122"/>
                <a:ea typeface="Microsoft YaHei" charset="-122"/>
                <a:cs typeface="Microsoft YaHei" charset="-122"/>
              </a:rPr>
              <a:t>第七章 无线与移动网络</a:t>
            </a: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338940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6.5 </a:t>
            </a:r>
            <a:r>
              <a:rPr lang="zh-CN" altLang="en-US" sz="2800" b="1" dirty="0">
                <a:latin typeface="黑体" panose="02010609060101010101" pitchFamily="49" charset="-122"/>
                <a:ea typeface="黑体" panose="02010609060101010101" pitchFamily="49" charset="-122"/>
                <a:sym typeface="+mn-ea"/>
              </a:rPr>
              <a:t>频带传输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a:solidFill>
                  <a:schemeClr val="tx1"/>
                </a:solidFill>
                <a:latin typeface="黑体" panose="02010609060101010101" pitchFamily="49" charset="-122"/>
                <a:ea typeface="黑体" panose="02010609060101010101" pitchFamily="49" charset="-122"/>
                <a:sym typeface="+mn-ea"/>
              </a:rPr>
              <a:t>知识点</a:t>
            </a:r>
            <a:r>
              <a:rPr lang="en-US" altLang="zh-CN" sz="2800" b="0" dirty="0">
                <a:solidFill>
                  <a:schemeClr val="tx1"/>
                </a:solidFill>
                <a:latin typeface="黑体" panose="02010609060101010101" pitchFamily="49" charset="-122"/>
                <a:ea typeface="黑体" panose="02010609060101010101" pitchFamily="49" charset="-122"/>
                <a:sym typeface="+mn-ea"/>
              </a:rPr>
              <a:t>2</a:t>
            </a:r>
            <a:r>
              <a:rPr lang="zh-CN" altLang="en-US" sz="2800" b="0" dirty="0">
                <a:solidFill>
                  <a:schemeClr val="tx1"/>
                </a:solidFill>
                <a:latin typeface="黑体" panose="02010609060101010101" pitchFamily="49" charset="-122"/>
                <a:ea typeface="黑体" panose="02010609060101010101" pitchFamily="49" charset="-122"/>
                <a:sym typeface="+mn-ea"/>
              </a:rPr>
              <a:t>：频带传输中的三种调制方式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4"/>
          <a:stretch>
            <a:fillRect/>
          </a:stretch>
        </p:blipFill>
        <p:spPr>
          <a:xfrm>
            <a:off x="1243693" y="2461430"/>
            <a:ext cx="7531793" cy="3685281"/>
          </a:xfrm>
          <a:prstGeom prst="rect">
            <a:avLst/>
          </a:prstGeom>
        </p:spPr>
      </p:pic>
      <p:sp>
        <p:nvSpPr>
          <p:cNvPr id="5" name="矩形 4"/>
          <p:cNvSpPr/>
          <p:nvPr/>
        </p:nvSpPr>
        <p:spPr>
          <a:xfrm>
            <a:off x="-1371600" y="-457200"/>
            <a:ext cx="14923008" cy="8119872"/>
          </a:xfrm>
          <a:prstGeom prst="rect">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936321" y="1342702"/>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1</a:t>
            </a:r>
            <a:r>
              <a:rPr kumimoji="1" lang="zh-CN" altLang="en-US" sz="5400" b="1" dirty="0">
                <a:solidFill>
                  <a:schemeClr val="bg1"/>
                </a:solidFill>
                <a:latin typeface="Microsoft YaHei" charset="-122"/>
                <a:ea typeface="Microsoft YaHei" charset="-122"/>
                <a:cs typeface="Microsoft YaHei" charset="-122"/>
              </a:rPr>
              <a:t>的波</a:t>
            </a:r>
          </a:p>
        </p:txBody>
      </p:sp>
      <p:pic>
        <p:nvPicPr>
          <p:cNvPr id="7" name="图片 6"/>
          <p:cNvPicPr>
            <a:picLocks noChangeAspect="1"/>
          </p:cNvPicPr>
          <p:nvPr/>
        </p:nvPicPr>
        <p:blipFill rotWithShape="1">
          <a:blip r:embed="rId5"/>
          <a:srcRect r="32536"/>
          <a:stretch/>
        </p:blipFill>
        <p:spPr>
          <a:xfrm>
            <a:off x="4239989" y="527107"/>
            <a:ext cx="3294667" cy="2554519"/>
          </a:xfrm>
          <a:prstGeom prst="rect">
            <a:avLst/>
          </a:prstGeom>
        </p:spPr>
      </p:pic>
      <p:sp>
        <p:nvSpPr>
          <p:cNvPr id="8" name="文本框 7"/>
          <p:cNvSpPr txBox="1"/>
          <p:nvPr/>
        </p:nvSpPr>
        <p:spPr>
          <a:xfrm>
            <a:off x="1936321" y="4154015"/>
            <a:ext cx="2759528" cy="923330"/>
          </a:xfrm>
          <a:prstGeom prst="rect">
            <a:avLst/>
          </a:prstGeom>
          <a:noFill/>
        </p:spPr>
        <p:txBody>
          <a:bodyPr wrap="square" rtlCol="0">
            <a:spAutoFit/>
          </a:bodyPr>
          <a:lstStyle/>
          <a:p>
            <a:r>
              <a:rPr kumimoji="1" lang="en-US" altLang="zh-CN" sz="5400" b="1" dirty="0">
                <a:solidFill>
                  <a:schemeClr val="bg1"/>
                </a:solidFill>
                <a:latin typeface="Microsoft YaHei" charset="-122"/>
                <a:ea typeface="Microsoft YaHei" charset="-122"/>
                <a:cs typeface="Microsoft YaHei" charset="-122"/>
              </a:rPr>
              <a:t>0</a:t>
            </a:r>
            <a:r>
              <a:rPr kumimoji="1" lang="zh-CN" altLang="en-US" sz="5400" b="1" dirty="0">
                <a:solidFill>
                  <a:schemeClr val="bg1"/>
                </a:solidFill>
                <a:latin typeface="Microsoft YaHei" charset="-122"/>
                <a:ea typeface="Microsoft YaHei" charset="-122"/>
                <a:cs typeface="Microsoft YaHei" charset="-122"/>
              </a:rPr>
              <a:t>的波</a:t>
            </a:r>
          </a:p>
        </p:txBody>
      </p:sp>
      <p:pic>
        <p:nvPicPr>
          <p:cNvPr id="9" name="图片 8"/>
          <p:cNvPicPr>
            <a:picLocks noChangeAspect="1"/>
          </p:cNvPicPr>
          <p:nvPr/>
        </p:nvPicPr>
        <p:blipFill>
          <a:blip r:embed="rId6"/>
          <a:stretch>
            <a:fillRect/>
          </a:stretch>
        </p:blipFill>
        <p:spPr>
          <a:xfrm>
            <a:off x="4239989" y="3925241"/>
            <a:ext cx="3294667" cy="2262603"/>
          </a:xfrm>
          <a:prstGeom prst="rect">
            <a:avLst/>
          </a:prstGeom>
        </p:spPr>
      </p:pic>
      <p:sp>
        <p:nvSpPr>
          <p:cNvPr id="10" name="文本框 9"/>
          <p:cNvSpPr txBox="1"/>
          <p:nvPr/>
        </p:nvSpPr>
        <p:spPr>
          <a:xfrm>
            <a:off x="6593804" y="70642"/>
            <a:ext cx="666532" cy="646331"/>
          </a:xfrm>
          <a:prstGeom prst="rect">
            <a:avLst/>
          </a:prstGeom>
          <a:noFill/>
        </p:spPr>
        <p:txBody>
          <a:bodyPr wrap="square" rtlCol="0">
            <a:spAutoFit/>
          </a:bodyPr>
          <a:lstStyle/>
          <a:p>
            <a:r>
              <a:rPr kumimoji="1" lang="en-US" altLang="zh-CN" sz="3600" b="1" dirty="0">
                <a:solidFill>
                  <a:srgbClr val="FF0000"/>
                </a:solidFill>
                <a:latin typeface="Microsoft YaHei" charset="-122"/>
                <a:ea typeface="Microsoft YaHei" charset="-122"/>
                <a:cs typeface="Microsoft YaHei" charset="-122"/>
              </a:rPr>
              <a:t>1</a:t>
            </a:r>
            <a:endParaRPr kumimoji="1" lang="zh-CN" altLang="en-US" sz="3600" b="1" dirty="0">
              <a:solidFill>
                <a:srgbClr val="FF0000"/>
              </a:solidFill>
              <a:latin typeface="Microsoft YaHei" charset="-122"/>
              <a:ea typeface="Microsoft YaHei" charset="-122"/>
              <a:cs typeface="Microsoft YaHei" charset="-122"/>
            </a:endParaRPr>
          </a:p>
        </p:txBody>
      </p:sp>
      <p:sp>
        <p:nvSpPr>
          <p:cNvPr id="11" name="文本框 10"/>
          <p:cNvSpPr txBox="1"/>
          <p:nvPr/>
        </p:nvSpPr>
        <p:spPr>
          <a:xfrm>
            <a:off x="6593804" y="5864678"/>
            <a:ext cx="666532" cy="646331"/>
          </a:xfrm>
          <a:prstGeom prst="rect">
            <a:avLst/>
          </a:prstGeom>
          <a:noFill/>
        </p:spPr>
        <p:txBody>
          <a:bodyPr wrap="square" rtlCol="0">
            <a:spAutoFit/>
          </a:bodyPr>
          <a:lstStyle/>
          <a:p>
            <a:r>
              <a:rPr kumimoji="1" lang="en-US" altLang="zh-CN" sz="3600" b="1" dirty="0">
                <a:solidFill>
                  <a:srgbClr val="FF0000"/>
                </a:solidFill>
                <a:latin typeface="Microsoft YaHei" charset="-122"/>
                <a:ea typeface="Microsoft YaHei" charset="-122"/>
                <a:cs typeface="Microsoft YaHei" charset="-122"/>
              </a:rPr>
              <a:t>0</a:t>
            </a:r>
            <a:endParaRPr kumimoji="1" lang="zh-CN" altLang="en-US" sz="36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17760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extLst>
              <p:ext uri="{D42A27DB-BD31-4B8C-83A1-F6EECF244321}">
                <p14:modId xmlns:p14="http://schemas.microsoft.com/office/powerpoint/2010/main" val="833153753"/>
              </p:ext>
            </p:extLst>
          </p:nvPr>
        </p:nvGraphicFramePr>
        <p:xfrm>
          <a:off x="1072877" y="2487296"/>
          <a:ext cx="10014222" cy="2904193"/>
        </p:xfrm>
        <a:graphic>
          <a:graphicData uri="http://schemas.openxmlformats.org/drawingml/2006/table">
            <a:tbl>
              <a:tblPr firstRow="1" bandRow="1">
                <a:tableStyleId>{5940675A-B579-460E-94D1-54222C63F5DA}</a:tableStyleId>
              </a:tblPr>
              <a:tblGrid>
                <a:gridCol w="3210932">
                  <a:extLst>
                    <a:ext uri="{9D8B030D-6E8A-4147-A177-3AD203B41FA5}">
                      <a16:colId xmlns:a16="http://schemas.microsoft.com/office/drawing/2014/main" val="20000"/>
                    </a:ext>
                  </a:extLst>
                </a:gridCol>
                <a:gridCol w="3721332">
                  <a:extLst>
                    <a:ext uri="{9D8B030D-6E8A-4147-A177-3AD203B41FA5}">
                      <a16:colId xmlns:a16="http://schemas.microsoft.com/office/drawing/2014/main" val="20001"/>
                    </a:ext>
                  </a:extLst>
                </a:gridCol>
                <a:gridCol w="3081958">
                  <a:extLst>
                    <a:ext uri="{9D8B030D-6E8A-4147-A177-3AD203B41FA5}">
                      <a16:colId xmlns:a16="http://schemas.microsoft.com/office/drawing/2014/main" val="20002"/>
                    </a:ext>
                  </a:extLst>
                </a:gridCol>
              </a:tblGrid>
              <a:tr h="523392">
                <a:tc>
                  <a:txBody>
                    <a:bodyPr/>
                    <a:lstStyle/>
                    <a:p>
                      <a:pPr algn="ctr">
                        <a:lnSpc>
                          <a:spcPct val="150000"/>
                        </a:lnSpc>
                        <a:buNone/>
                      </a:pPr>
                      <a:r>
                        <a:rPr lang="zh-CN" altLang="en-US" sz="2400" dirty="0">
                          <a:latin typeface="Microsoft YaHei" charset="-122"/>
                          <a:ea typeface="Microsoft YaHei" charset="-122"/>
                          <a:cs typeface="Microsoft YaHei" charset="-122"/>
                        </a:rPr>
                        <a:t>调制方式</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0</a:t>
                      </a:r>
                    </a:p>
                  </a:txBody>
                  <a:tcPr/>
                </a:tc>
                <a:extLst>
                  <a:ext uri="{0D108BD9-81ED-4DB2-BD59-A6C34878D82A}">
                    <a16:rowId xmlns:a16="http://schemas.microsoft.com/office/drawing/2014/main" val="10000"/>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幅</a:t>
                      </a:r>
                      <a:r>
                        <a:rPr lang="zh-CN" altLang="en-US" sz="2400" dirty="0">
                          <a:latin typeface="Microsoft YaHei" charset="-122"/>
                          <a:ea typeface="Microsoft YaHei" charset="-122"/>
                          <a:cs typeface="Microsoft YaHei" charset="-122"/>
                        </a:rPr>
                        <a:t>移键控</a:t>
                      </a:r>
                    </a:p>
                  </a:txBody>
                  <a:tcPr/>
                </a:tc>
                <a:tc>
                  <a:txBody>
                    <a:bodyPr/>
                    <a:lstStyle/>
                    <a:p>
                      <a:pPr algn="ctr">
                        <a:lnSpc>
                          <a:spcPct val="150000"/>
                        </a:lnSpc>
                      </a:pPr>
                      <a:r>
                        <a:rPr lang="zh-CN" altLang="en-US" sz="2400" dirty="0">
                          <a:latin typeface="Microsoft YaHei" charset="-122"/>
                          <a:ea typeface="Microsoft YaHei" charset="-122"/>
                          <a:cs typeface="Microsoft YaHei" charset="-122"/>
                          <a:sym typeface="+mn-ea"/>
                        </a:rPr>
                        <a:t>有幅值 </a:t>
                      </a:r>
                      <a:endParaRPr lang="zh-CN" altLang="en-US" sz="2400" dirty="0">
                        <a:solidFill>
                          <a:srgbClr val="C00000"/>
                        </a:solidFill>
                        <a:latin typeface="Microsoft YaHei" charset="-122"/>
                        <a:ea typeface="Microsoft YaHei" charset="-122"/>
                        <a:cs typeface="Microsoft YaHei" charset="-122"/>
                        <a:sym typeface="+mn-ea"/>
                      </a:endParaRPr>
                    </a:p>
                  </a:txBody>
                  <a:tcPr/>
                </a:tc>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无幅值 </a:t>
                      </a:r>
                      <a:endParaRPr lang="zh-CN" altLang="en-US" sz="2400" dirty="0">
                        <a:solidFill>
                          <a:srgbClr val="C00000"/>
                        </a:solidFill>
                        <a:latin typeface="Microsoft YaHei" charset="-122"/>
                        <a:ea typeface="Microsoft YaHei" charset="-122"/>
                        <a:cs typeface="Microsoft YaHei" charset="-122"/>
                        <a:sym typeface="+mn-ea"/>
                      </a:endParaRPr>
                    </a:p>
                  </a:txBody>
                  <a:tcPr/>
                </a:tc>
                <a:extLst>
                  <a:ext uri="{0D108BD9-81ED-4DB2-BD59-A6C34878D82A}">
                    <a16:rowId xmlns:a16="http://schemas.microsoft.com/office/drawing/2014/main" val="10001"/>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频</a:t>
                      </a:r>
                      <a:r>
                        <a:rPr lang="zh-CN" altLang="en-US" sz="2400" dirty="0">
                          <a:latin typeface="Microsoft YaHei" charset="-122"/>
                          <a:ea typeface="Microsoft YaHei" charset="-122"/>
                          <a:cs typeface="Microsoft YaHei" charset="-122"/>
                        </a:rPr>
                        <a:t>移键控</a:t>
                      </a:r>
                    </a:p>
                  </a:txBody>
                  <a:tcPr/>
                </a:tc>
                <a:tc gridSpan="2">
                  <a:txBody>
                    <a:bodyPr/>
                    <a:lstStyle/>
                    <a:p>
                      <a:pPr algn="ctr">
                        <a:lnSpc>
                          <a:spcPct val="150000"/>
                        </a:lnSpc>
                      </a:pPr>
                      <a:r>
                        <a:rPr lang="zh-CN" altLang="en-US" sz="2400" dirty="0">
                          <a:latin typeface="Microsoft YaHei" charset="-122"/>
                          <a:ea typeface="Microsoft YaHei" charset="-122"/>
                          <a:cs typeface="Microsoft YaHei" charset="-122"/>
                          <a:sym typeface="+mn-ea"/>
                        </a:rPr>
                        <a:t>频率不同</a:t>
                      </a:r>
                      <a:endParaRPr lang="zh-CN" altLang="en-US" sz="2400" dirty="0">
                        <a:solidFill>
                          <a:srgbClr val="C00000"/>
                        </a:solidFill>
                        <a:latin typeface="Microsoft YaHei" charset="-122"/>
                        <a:ea typeface="Microsoft YaHei" charset="-122"/>
                        <a:cs typeface="Microsoft YaHei" charset="-122"/>
                        <a:sym typeface="+mn-ea"/>
                      </a:endParaRPr>
                    </a:p>
                  </a:txBody>
                  <a:tcPr/>
                </a:tc>
                <a:tc hMerge="1">
                  <a:txBody>
                    <a:bodyPr/>
                    <a:lstStyle/>
                    <a:p>
                      <a:pPr algn="ctr">
                        <a:lnSpc>
                          <a:spcPct val="150000"/>
                        </a:lnSpc>
                        <a:buNone/>
                      </a:pPr>
                      <a:endParaRPr lang="zh-CN" altLang="en-US" sz="2400" dirty="0">
                        <a:solidFill>
                          <a:srgbClr val="C00000"/>
                        </a:solidFill>
                        <a:latin typeface="Microsoft YaHei" charset="-122"/>
                        <a:ea typeface="Microsoft YaHei" charset="-122"/>
                        <a:cs typeface="Microsoft YaHei" charset="-122"/>
                        <a:sym typeface="+mn-ea"/>
                      </a:endParaRPr>
                    </a:p>
                  </a:txBody>
                  <a:tcPr/>
                </a:tc>
                <a:extLst>
                  <a:ext uri="{0D108BD9-81ED-4DB2-BD59-A6C34878D82A}">
                    <a16:rowId xmlns:a16="http://schemas.microsoft.com/office/drawing/2014/main" val="10002"/>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rPr>
                        <a:t>二进制</a:t>
                      </a:r>
                      <a:r>
                        <a:rPr lang="zh-CN" altLang="en-US" sz="2400" dirty="0">
                          <a:solidFill>
                            <a:srgbClr val="C00000"/>
                          </a:solidFill>
                          <a:latin typeface="Microsoft YaHei" charset="-122"/>
                          <a:ea typeface="Microsoft YaHei" charset="-122"/>
                          <a:cs typeface="Microsoft YaHei" charset="-122"/>
                        </a:rPr>
                        <a:t>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和</a:t>
                      </a:r>
                      <a:r>
                        <a:rPr lang="en-US" altLang="zh-CN" sz="2400" dirty="0">
                          <a:latin typeface="Microsoft YaHei" charset="-122"/>
                          <a:ea typeface="Microsoft YaHei" charset="-122"/>
                          <a:cs typeface="Microsoft YaHei" charset="-122"/>
                          <a:sym typeface="+mn-ea"/>
                        </a:rPr>
                        <a:t>0</a:t>
                      </a:r>
                      <a:r>
                        <a:rPr lang="zh-CN" altLang="en-US" sz="2400" dirty="0">
                          <a:latin typeface="Microsoft YaHei" charset="-122"/>
                          <a:ea typeface="Microsoft YaHei" charset="-122"/>
                          <a:cs typeface="Microsoft YaHei" charset="-122"/>
                          <a:sym typeface="+mn-ea"/>
                        </a:rPr>
                        <a:t>相位不同 </a:t>
                      </a:r>
                      <a:endParaRPr lang="zh-CN" altLang="en-US" sz="2400" dirty="0">
                        <a:solidFill>
                          <a:srgbClr val="C00000"/>
                        </a:solidFill>
                        <a:latin typeface="Microsoft YaHei" charset="-122"/>
                        <a:ea typeface="Microsoft YaHei" charset="-122"/>
                        <a:cs typeface="Microsoft YaHei" charset="-122"/>
                        <a:sym typeface="+mn-ea"/>
                      </a:endParaRPr>
                    </a:p>
                  </a:txBody>
                  <a:tcPr/>
                </a:tc>
                <a:tc hMerge="1">
                  <a:txBody>
                    <a:bodyPr/>
                    <a:lstStyle/>
                    <a:p>
                      <a:endParaRPr lang="zh-CN"/>
                    </a:p>
                  </a:txBody>
                  <a:tcPr/>
                </a:tc>
                <a:extLst>
                  <a:ext uri="{0D108BD9-81ED-4DB2-BD59-A6C34878D82A}">
                    <a16:rowId xmlns:a16="http://schemas.microsoft.com/office/drawing/2014/main" val="10003"/>
                  </a:ext>
                </a:extLst>
              </a:tr>
              <a:tr h="582189">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二进制</a:t>
                      </a:r>
                      <a:r>
                        <a:rPr lang="zh-CN" altLang="en-US" sz="2400" dirty="0">
                          <a:solidFill>
                            <a:srgbClr val="C00000"/>
                          </a:solidFill>
                          <a:latin typeface="Microsoft YaHei" charset="-122"/>
                          <a:ea typeface="Microsoft YaHei" charset="-122"/>
                          <a:cs typeface="Microsoft YaHei" charset="-122"/>
                          <a:sym typeface="+mn-ea"/>
                        </a:rPr>
                        <a:t>差分相</a:t>
                      </a:r>
                      <a:r>
                        <a:rPr lang="zh-CN" altLang="en-US" sz="2400" dirty="0">
                          <a:latin typeface="Microsoft YaHei" charset="-122"/>
                          <a:ea typeface="Microsoft YaHei" charset="-122"/>
                          <a:cs typeface="Microsoft YaHei" charset="-122"/>
                          <a:sym typeface="+mn-ea"/>
                        </a:rPr>
                        <a:t>移键控</a:t>
                      </a:r>
                      <a:endParaRPr lang="zh-CN" altLang="en-US" sz="2400" dirty="0">
                        <a:latin typeface="Microsoft YaHei" charset="-122"/>
                        <a:ea typeface="Microsoft YaHei" charset="-122"/>
                        <a:cs typeface="Microsoft YaHei" charset="-122"/>
                      </a:endParaRPr>
                    </a:p>
                  </a:txBody>
                  <a:tcPr/>
                </a:tc>
                <a:tc gridSpan="2">
                  <a:txBody>
                    <a:bodyPr/>
                    <a:lstStyle/>
                    <a:p>
                      <a:pPr algn="ctr">
                        <a:lnSpc>
                          <a:spcPct val="150000"/>
                        </a:lnSpc>
                      </a:pPr>
                      <a:r>
                        <a:rPr lang="zh-CN" altLang="en-US" sz="2400" dirty="0">
                          <a:solidFill>
                            <a:schemeClr val="tx1"/>
                          </a:solidFill>
                          <a:latin typeface="Microsoft YaHei" charset="-122"/>
                          <a:ea typeface="Microsoft YaHei" charset="-122"/>
                          <a:cs typeface="Microsoft YaHei" charset="-122"/>
                          <a:sym typeface="+mn-ea"/>
                        </a:rPr>
                        <a:t>看前一个周期波形</a:t>
                      </a:r>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 name="矩形 5"/>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7"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0" name="左大括号 9"/>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1" name="文本框 10"/>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9950"/>
          <a:stretch/>
        </p:blipFill>
        <p:spPr>
          <a:xfrm>
            <a:off x="3456432" y="1361511"/>
            <a:ext cx="5870448" cy="4083419"/>
          </a:xfrm>
          <a:prstGeom prst="rect">
            <a:avLst/>
          </a:prstGeom>
        </p:spPr>
      </p:pic>
    </p:spTree>
    <p:extLst>
      <p:ext uri="{BB962C8B-B14F-4D97-AF65-F5344CB8AC3E}">
        <p14:creationId xmlns:p14="http://schemas.microsoft.com/office/powerpoint/2010/main" val="5995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9950"/>
          <a:stretch/>
        </p:blipFill>
        <p:spPr>
          <a:xfrm>
            <a:off x="3456432" y="1361511"/>
            <a:ext cx="5870448" cy="4083419"/>
          </a:xfrm>
          <a:prstGeom prst="rect">
            <a:avLst/>
          </a:prstGeom>
        </p:spPr>
      </p:pic>
      <p:sp>
        <p:nvSpPr>
          <p:cNvPr id="4" name="文本框 3"/>
          <p:cNvSpPr txBox="1"/>
          <p:nvPr/>
        </p:nvSpPr>
        <p:spPr>
          <a:xfrm>
            <a:off x="1188720" y="1635831"/>
            <a:ext cx="2048256"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数字基带信号</a:t>
            </a:r>
          </a:p>
        </p:txBody>
      </p:sp>
      <p:sp>
        <p:nvSpPr>
          <p:cNvPr id="5" name="文本框 4"/>
          <p:cNvSpPr txBox="1"/>
          <p:nvPr/>
        </p:nvSpPr>
        <p:spPr>
          <a:xfrm>
            <a:off x="1188720" y="24465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幅移键控</a:t>
            </a:r>
          </a:p>
        </p:txBody>
      </p:sp>
      <p:sp>
        <p:nvSpPr>
          <p:cNvPr id="6" name="文本框 5"/>
          <p:cNvSpPr txBox="1"/>
          <p:nvPr/>
        </p:nvSpPr>
        <p:spPr>
          <a:xfrm>
            <a:off x="1188720" y="32894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频移键控</a:t>
            </a:r>
          </a:p>
        </p:txBody>
      </p:sp>
      <p:sp>
        <p:nvSpPr>
          <p:cNvPr id="7" name="文本框 6"/>
          <p:cNvSpPr txBox="1"/>
          <p:nvPr/>
        </p:nvSpPr>
        <p:spPr>
          <a:xfrm>
            <a:off x="1188720" y="4132399"/>
            <a:ext cx="204825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相移键控</a:t>
            </a:r>
          </a:p>
        </p:txBody>
      </p:sp>
    </p:spTree>
    <p:extLst>
      <p:ext uri="{BB962C8B-B14F-4D97-AF65-F5344CB8AC3E}">
        <p14:creationId xmlns:p14="http://schemas.microsoft.com/office/powerpoint/2010/main" val="1020951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、二进制数字调制性能</a:t>
            </a: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9" name="文本框 8"/>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文本框 9"/>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1" name="左大括号 10"/>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2" name="文本框 11"/>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2" name="文本框 1"/>
          <p:cNvSpPr txBox="1"/>
          <p:nvPr/>
        </p:nvSpPr>
        <p:spPr>
          <a:xfrm>
            <a:off x="1135024" y="2984060"/>
            <a:ext cx="8862879"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频带利用率</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误码率</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对信道特性的敏感性</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025" y="2138093"/>
            <a:ext cx="10002190" cy="566822"/>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、二进制数字调制性能</a:t>
            </a:r>
          </a:p>
        </p:txBody>
      </p:sp>
      <p:sp>
        <p:nvSpPr>
          <p:cNvPr id="7" name="矩形 6"/>
          <p:cNvSpPr/>
          <p:nvPr/>
        </p:nvSpPr>
        <p:spPr>
          <a:xfrm>
            <a:off x="161365" y="138327"/>
            <a:ext cx="1601721" cy="261610"/>
          </a:xfrm>
          <a:prstGeom prst="rect">
            <a:avLst/>
          </a:prstGeom>
        </p:spPr>
        <p:txBody>
          <a:bodyPr wrap="none">
            <a:spAutoFit/>
          </a:bodyPr>
          <a:lstStyle/>
          <a:p>
            <a:r>
              <a:rPr lang="en-US" altLang="zh-CN" sz="1100" dirty="0">
                <a:solidFill>
                  <a:schemeClr val="bg1">
                    <a:lumMod val="75000"/>
                  </a:schemeClr>
                </a:solidFill>
                <a:latin typeface="Helvetica Neue For Number" charset="0"/>
              </a:rPr>
              <a:t>6.5.2.1</a:t>
            </a:r>
            <a:r>
              <a:rPr lang="zh-CN" altLang="en-US" sz="1100" dirty="0">
                <a:solidFill>
                  <a:schemeClr val="bg1">
                    <a:lumMod val="75000"/>
                  </a:schemeClr>
                </a:solidFill>
                <a:latin typeface="Helvetica Neue For Number" charset="0"/>
              </a:rPr>
              <a:t>二进制数字调制</a:t>
            </a:r>
            <a:endParaRPr lang="zh-CN" altLang="en-US" sz="1100" dirty="0">
              <a:solidFill>
                <a:schemeClr val="bg1">
                  <a:lumMod val="75000"/>
                </a:schemeClr>
              </a:solidFill>
            </a:endParaRPr>
          </a:p>
        </p:txBody>
      </p:sp>
      <p:sp>
        <p:nvSpPr>
          <p:cNvPr id="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一、二进制数字调制</a:t>
            </a:r>
            <a:endParaRPr lang="en-US" altLang="zh-CN" sz="2400" dirty="0">
              <a:latin typeface="Microsoft YaHei" charset="-122"/>
              <a:ea typeface="Microsoft YaHei" charset="-122"/>
              <a:cs typeface="Microsoft YaHei" charset="-122"/>
            </a:endParaRPr>
          </a:p>
        </p:txBody>
      </p:sp>
      <p:sp>
        <p:nvSpPr>
          <p:cNvPr id="9" name="文本框 8"/>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0" name="文本框 9"/>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1" name="左大括号 10"/>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2" name="文本框 11"/>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2" name="文本框 1"/>
          <p:cNvSpPr txBox="1"/>
          <p:nvPr/>
        </p:nvSpPr>
        <p:spPr>
          <a:xfrm>
            <a:off x="1135024" y="2984060"/>
            <a:ext cx="8862879"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频带利用率：频移键控最低。</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误码率：相移键控误码率最低；幅移键控误码率最高。</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对信道特性的敏感性：幅移键控最敏感。</a:t>
            </a:r>
          </a:p>
        </p:txBody>
      </p:sp>
    </p:spTree>
    <p:extLst>
      <p:ext uri="{BB962C8B-B14F-4D97-AF65-F5344CB8AC3E}">
        <p14:creationId xmlns:p14="http://schemas.microsoft.com/office/powerpoint/2010/main" val="156434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      ）是数字通信系统频带传输的基本方式。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正交幅值调制</a:t>
            </a:r>
            <a:r>
              <a:rPr lang="en-US" altLang="zh-CN" sz="2400" b="0" dirty="0">
                <a:solidFill>
                  <a:schemeClr val="tx1"/>
                </a:solidFill>
                <a:latin typeface="Microsoft YaHei" charset="-122"/>
                <a:ea typeface="Microsoft YaHei" charset="-122"/>
                <a:cs typeface="Microsoft YaHei" charset="-122"/>
              </a:rPr>
              <a:t>QAM</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二进制数字调制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多进制数字调制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幅值相位联合键控（</a:t>
            </a:r>
            <a:r>
              <a:rPr lang="en-US" altLang="zh-CN" sz="2400" b="0" dirty="0">
                <a:solidFill>
                  <a:schemeClr val="tx1"/>
                </a:solidFill>
                <a:latin typeface="Microsoft YaHei" charset="-122"/>
                <a:ea typeface="Microsoft YaHei" charset="-122"/>
                <a:cs typeface="Microsoft YaHei" charset="-122"/>
              </a:rPr>
              <a:t>APK</a:t>
            </a:r>
            <a:r>
              <a:rPr lang="zh-CN" altLang="en-US" sz="2400" b="0" dirty="0">
                <a:solidFill>
                  <a:schemeClr val="tx1"/>
                </a:solidFill>
                <a:latin typeface="Microsoft YaHei" charset="-122"/>
                <a:ea typeface="Microsoft YaHei" charset="-122"/>
                <a:cs typeface="Microsoft YaHei" charset="-122"/>
              </a:rPr>
              <a:t>）</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808684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）是数字通信系统频带传输的基本方式。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正交幅值调制</a:t>
            </a:r>
            <a:r>
              <a:rPr lang="en-US" altLang="zh-CN" sz="2400" b="0" dirty="0">
                <a:solidFill>
                  <a:schemeClr val="tx1"/>
                </a:solidFill>
                <a:latin typeface="Microsoft YaHei" charset="-122"/>
                <a:ea typeface="Microsoft YaHei" charset="-122"/>
                <a:cs typeface="Microsoft YaHei" charset="-122"/>
              </a:rPr>
              <a:t>QAM</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二进制数字调制</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多进制数字调制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幅值相位联合键控（</a:t>
            </a:r>
            <a:r>
              <a:rPr lang="en-US" altLang="zh-CN" sz="2400" b="0" dirty="0">
                <a:solidFill>
                  <a:schemeClr val="tx1"/>
                </a:solidFill>
                <a:latin typeface="Microsoft YaHei" charset="-122"/>
                <a:ea typeface="Microsoft YaHei" charset="-122"/>
                <a:cs typeface="Microsoft YaHei" charset="-122"/>
              </a:rPr>
              <a:t>APK</a:t>
            </a:r>
            <a:r>
              <a:rPr lang="zh-CN" altLang="en-US" sz="2400" b="0" dirty="0">
                <a:solidFill>
                  <a:schemeClr val="tx1"/>
                </a:solidFill>
                <a:latin typeface="Microsoft YaHei" charset="-122"/>
                <a:ea typeface="Microsoft YaHei" charset="-122"/>
                <a:cs typeface="Microsoft YaHei" charset="-122"/>
              </a:rPr>
              <a:t>）</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515423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、二进制数字调制性能主要体现的方面不包括（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时延</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信道适应性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3708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、二进制数字调制性能主要体现的方面不包括（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误码率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时延</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信道适应性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7429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频带传输</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281821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、在频带传输的调制方式中，二进制数字调制不包括（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二进制幅移键控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二进制角移键控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二进制频移键控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二进制相移键控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7572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、在频带传输的调制方式中，二进制数字调制不包括（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二进制幅移键控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二进制角移键控</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二进制频移键控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二进制相移键控</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456433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、数字信号 </a:t>
            </a:r>
            <a:r>
              <a:rPr lang="en-US" altLang="zh-CN" sz="2400" b="0" dirty="0">
                <a:solidFill>
                  <a:schemeClr val="tx1"/>
                </a:solidFill>
                <a:latin typeface="黑体" panose="02010609060101010101" pitchFamily="49" charset="-122"/>
                <a:ea typeface="黑体" panose="02010609060101010101" pitchFamily="49" charset="-122"/>
              </a:rPr>
              <a:t>11001001 </a:t>
            </a:r>
            <a:r>
              <a:rPr lang="zh-CN" altLang="en-US" sz="2400" b="0" dirty="0">
                <a:solidFill>
                  <a:schemeClr val="tx1"/>
                </a:solidFill>
                <a:latin typeface="黑体" panose="02010609060101010101" pitchFamily="49" charset="-122"/>
                <a:ea typeface="黑体" panose="02010609060101010101" pitchFamily="49" charset="-122"/>
              </a:rPr>
              <a:t>的二进制差分相移键控调制（</a:t>
            </a:r>
            <a:r>
              <a:rPr lang="en-US" altLang="zh-CN" sz="2400" b="0" dirty="0">
                <a:solidFill>
                  <a:schemeClr val="tx1"/>
                </a:solidFill>
                <a:latin typeface="黑体" panose="02010609060101010101" pitchFamily="49" charset="-122"/>
                <a:ea typeface="黑体" panose="02010609060101010101" pitchFamily="49" charset="-122"/>
              </a:rPr>
              <a:t>2DPSK</a:t>
            </a:r>
            <a:r>
              <a:rPr lang="zh-CN" altLang="en-US" sz="2400" b="0" dirty="0">
                <a:solidFill>
                  <a:schemeClr val="tx1"/>
                </a:solidFill>
                <a:latin typeface="黑体" panose="02010609060101010101" pitchFamily="49" charset="-122"/>
                <a:ea typeface="黑体" panose="02010609060101010101" pitchFamily="49" charset="-122"/>
              </a:rPr>
              <a:t>）信号波形为（     ）。  </a:t>
            </a:r>
            <a:r>
              <a:rPr lang="zh-CN" altLang="en-US" sz="2400" b="0" dirty="0">
                <a:solidFill>
                  <a:srgbClr val="FF0000"/>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18" y="2797360"/>
            <a:ext cx="109251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197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、数字信号 </a:t>
            </a:r>
            <a:r>
              <a:rPr lang="en-US" altLang="zh-CN" sz="2400" b="0" dirty="0">
                <a:solidFill>
                  <a:schemeClr val="tx1"/>
                </a:solidFill>
                <a:latin typeface="黑体" panose="02010609060101010101" pitchFamily="49" charset="-122"/>
                <a:ea typeface="黑体" panose="02010609060101010101" pitchFamily="49" charset="-122"/>
              </a:rPr>
              <a:t>11001001 </a:t>
            </a:r>
            <a:r>
              <a:rPr lang="zh-CN" altLang="en-US" sz="2400" b="0" dirty="0">
                <a:solidFill>
                  <a:schemeClr val="tx1"/>
                </a:solidFill>
                <a:latin typeface="黑体" panose="02010609060101010101" pitchFamily="49" charset="-122"/>
                <a:ea typeface="黑体" panose="02010609060101010101" pitchFamily="49" charset="-122"/>
              </a:rPr>
              <a:t>的二进制</a:t>
            </a:r>
            <a:r>
              <a:rPr lang="zh-CN" altLang="en-US" sz="2400" b="0" dirty="0">
                <a:solidFill>
                  <a:srgbClr val="C00000"/>
                </a:solidFill>
                <a:latin typeface="黑体" panose="02010609060101010101" pitchFamily="49" charset="-122"/>
                <a:ea typeface="黑体" panose="02010609060101010101" pitchFamily="49" charset="-122"/>
              </a:rPr>
              <a:t>差分</a:t>
            </a:r>
            <a:r>
              <a:rPr lang="zh-CN" altLang="en-US" sz="2400" b="0" dirty="0">
                <a:solidFill>
                  <a:schemeClr val="tx1"/>
                </a:solidFill>
                <a:latin typeface="黑体" panose="02010609060101010101" pitchFamily="49" charset="-122"/>
                <a:ea typeface="黑体" panose="02010609060101010101" pitchFamily="49" charset="-122"/>
              </a:rPr>
              <a:t>相移键控调制（</a:t>
            </a:r>
            <a:r>
              <a:rPr lang="en-US" altLang="zh-CN" sz="2400" b="0" dirty="0">
                <a:solidFill>
                  <a:schemeClr val="tx1"/>
                </a:solidFill>
                <a:latin typeface="黑体" panose="02010609060101010101" pitchFamily="49" charset="-122"/>
                <a:ea typeface="黑体" panose="02010609060101010101" pitchFamily="49" charset="-122"/>
              </a:rPr>
              <a:t>2DPSK</a:t>
            </a:r>
            <a:r>
              <a:rPr lang="zh-CN" altLang="en-US" sz="2400" b="0" dirty="0">
                <a:solidFill>
                  <a:schemeClr val="tx1"/>
                </a:solidFill>
                <a:latin typeface="黑体" panose="02010609060101010101" pitchFamily="49" charset="-122"/>
                <a:ea typeface="黑体" panose="02010609060101010101" pitchFamily="49" charset="-122"/>
              </a:rPr>
              <a:t>）信号波形为（     </a:t>
            </a:r>
            <a:r>
              <a:rPr lang="en-US" altLang="zh-CN" sz="2400" b="0" dirty="0">
                <a:solidFill>
                  <a:srgbClr val="FF0000"/>
                </a:solidFill>
                <a:latin typeface="黑体" panose="02010609060101010101" pitchFamily="49" charset="-122"/>
                <a:ea typeface="黑体" panose="02010609060101010101" pitchFamily="49" charset="-122"/>
              </a:rPr>
              <a:t>D</a:t>
            </a:r>
            <a:r>
              <a:rPr lang="en-US" altLang="zh-CN" sz="2400" b="0" dirty="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18" y="2797360"/>
            <a:ext cx="109251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59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9128612"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一、二进制数字调制：数字通信系统频带传输的基本方式</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二、多进制数字调制</a:t>
            </a: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三、正交幅值调制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1219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780216" y="2251503"/>
            <a:ext cx="7426165" cy="1046228"/>
          </a:xfrm>
          <a:prstGeom prst="rect">
            <a:avLst/>
          </a:prstGeom>
        </p:spPr>
      </p:pic>
      <p:sp>
        <p:nvSpPr>
          <p:cNvPr id="10" name="TextBox 4"/>
          <p:cNvSpPr txBox="1"/>
          <p:nvPr/>
        </p:nvSpPr>
        <p:spPr>
          <a:xfrm>
            <a:off x="2238940" y="3459795"/>
            <a:ext cx="6967441" cy="1990288"/>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码元：一个固定时长的信号波形</a:t>
            </a:r>
            <a:endParaRPr lang="en-US" altLang="zh-CN" sz="2400" dirty="0">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rPr>
              <a:t>      一个脉冲时间（二进制码元）：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1</a:t>
            </a:r>
          </a:p>
          <a:p>
            <a:pPr>
              <a:lnSpc>
                <a:spcPts val="3700"/>
              </a:lnSpc>
            </a:pPr>
            <a:r>
              <a:rPr lang="zh-CN" altLang="en-US" sz="2400" dirty="0">
                <a:latin typeface="Microsoft YaHei" charset="-122"/>
                <a:ea typeface="Microsoft YaHei" charset="-122"/>
                <a:cs typeface="Microsoft YaHei" charset="-122"/>
              </a:rPr>
              <a:t>      两个脉冲时间（四进制码元）：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2</a:t>
            </a:r>
          </a:p>
          <a:p>
            <a:pPr>
              <a:lnSpc>
                <a:spcPts val="3700"/>
              </a:lnSpc>
            </a:pPr>
            <a:r>
              <a:rPr lang="zh-CN" altLang="en-US" sz="2400" dirty="0">
                <a:latin typeface="Microsoft YaHei" charset="-122"/>
                <a:ea typeface="Microsoft YaHei" charset="-122"/>
                <a:cs typeface="Microsoft YaHei" charset="-122"/>
              </a:rPr>
              <a:t>      三个脉冲时间（八进制码元）：</a:t>
            </a:r>
            <a:r>
              <a:rPr lang="en-US" altLang="zh-CN" sz="2400" dirty="0">
                <a:latin typeface="Microsoft YaHei" charset="-122"/>
                <a:ea typeface="Microsoft YaHei" charset="-122"/>
                <a:cs typeface="Microsoft YaHei" charset="-122"/>
              </a:rPr>
              <a:t>2</a:t>
            </a:r>
            <a:r>
              <a:rPr lang="en-US" altLang="zh-CN" sz="2400" baseline="30000" dirty="0">
                <a:latin typeface="Microsoft YaHei" charset="-122"/>
                <a:ea typeface="Microsoft YaHei" charset="-122"/>
                <a:cs typeface="Microsoft YaHei" charset="-122"/>
              </a:rPr>
              <a:t>3</a:t>
            </a: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1914083" y="2528530"/>
            <a:ext cx="449289" cy="566822"/>
          </a:xfrm>
          <a:prstGeom prst="rect">
            <a:avLst/>
          </a:prstGeom>
          <a:noFill/>
        </p:spPr>
        <p:txBody>
          <a:bodyPr wrap="square" rtlCol="0">
            <a:spAutoFit/>
          </a:bodyPr>
          <a:lstStyle/>
          <a:p>
            <a:pPr>
              <a:lnSpc>
                <a:spcPts val="3700"/>
              </a:lnSpc>
            </a:pPr>
            <a:r>
              <a:rPr lang="en-US" altLang="zh-CN" sz="2400">
                <a:latin typeface="Microsoft YaHei" charset="-122"/>
                <a:ea typeface="Microsoft YaHei" charset="-122"/>
                <a:cs typeface="Microsoft YaHei" charset="-122"/>
              </a:rPr>
              <a:t>1</a:t>
            </a:r>
            <a:endParaRPr lang="en-US" altLang="zh-CN" sz="2400" baseline="30000" dirty="0">
              <a:latin typeface="Microsoft YaHei" charset="-122"/>
              <a:ea typeface="Microsoft YaHei" charset="-122"/>
              <a:cs typeface="Microsoft YaHei" charset="-122"/>
            </a:endParaRPr>
          </a:p>
        </p:txBody>
      </p:sp>
      <p:sp>
        <p:nvSpPr>
          <p:cNvPr id="15" name="TextBox 4"/>
          <p:cNvSpPr txBox="1"/>
          <p:nvPr/>
        </p:nvSpPr>
        <p:spPr>
          <a:xfrm>
            <a:off x="2228349" y="2528530"/>
            <a:ext cx="449289" cy="521425"/>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2</a:t>
            </a:r>
            <a:endParaRPr lang="en-US" altLang="zh-CN" sz="2400" baseline="30000" dirty="0">
              <a:latin typeface="Microsoft YaHei" charset="-122"/>
              <a:ea typeface="Microsoft YaHei" charset="-122"/>
              <a:cs typeface="Microsoft YaHei" charset="-122"/>
            </a:endParaRPr>
          </a:p>
        </p:txBody>
      </p:sp>
      <p:sp>
        <p:nvSpPr>
          <p:cNvPr id="16" name="TextBox 4"/>
          <p:cNvSpPr txBox="1"/>
          <p:nvPr/>
        </p:nvSpPr>
        <p:spPr>
          <a:xfrm>
            <a:off x="2563797" y="2541641"/>
            <a:ext cx="449289" cy="521425"/>
          </a:xfrm>
          <a:prstGeom prst="rect">
            <a:avLst/>
          </a:prstGeom>
          <a:noFill/>
        </p:spPr>
        <p:txBody>
          <a:bodyPr wrap="square" rtlCol="0">
            <a:spAutoFit/>
          </a:bodyPr>
          <a:lstStyle/>
          <a:p>
            <a:pPr>
              <a:lnSpc>
                <a:spcPts val="3700"/>
              </a:lnSpc>
            </a:pPr>
            <a:r>
              <a:rPr lang="en-US" altLang="zh-CN" sz="2400" dirty="0">
                <a:latin typeface="Microsoft YaHei" charset="-122"/>
                <a:ea typeface="Microsoft YaHei" charset="-122"/>
                <a:cs typeface="Microsoft YaHei" charset="-122"/>
              </a:rPr>
              <a:t>3</a:t>
            </a:r>
            <a:endParaRPr lang="en-US" altLang="zh-CN" sz="2400" baseline="30000" dirty="0">
              <a:latin typeface="Microsoft YaHei" charset="-122"/>
              <a:ea typeface="Microsoft YaHei" charset="-122"/>
              <a:cs typeface="Microsoft YaHei" charset="-122"/>
            </a:endParaRPr>
          </a:p>
        </p:txBody>
      </p:sp>
      <p:sp>
        <p:nvSpPr>
          <p:cNvPr id="18"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7662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7189" y="2171923"/>
            <a:ext cx="10628259"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数据传输速率</a:t>
            </a:r>
            <a:r>
              <a:rPr lang="en-US" altLang="zh-CN" sz="2400" dirty="0" err="1">
                <a:latin typeface="Microsoft YaHei" charset="-122"/>
                <a:ea typeface="Microsoft YaHei" charset="-122"/>
                <a:cs typeface="Microsoft YaHei" charset="-122"/>
              </a:rPr>
              <a:t>R</a:t>
            </a:r>
            <a:r>
              <a:rPr lang="en-US" altLang="zh-CN" sz="2400" baseline="-25000" dirty="0" err="1">
                <a:latin typeface="Microsoft YaHei" charset="-122"/>
                <a:ea typeface="Microsoft YaHei" charset="-122"/>
                <a:cs typeface="Microsoft YaHei" charset="-122"/>
              </a:rPr>
              <a:t>b</a:t>
            </a:r>
            <a:r>
              <a:rPr lang="zh-CN" altLang="en-US" sz="2400" baseline="-250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(bit/s) </a:t>
            </a:r>
            <a:r>
              <a:rPr lang="zh-CN" altLang="en-US" sz="2400" dirty="0">
                <a:latin typeface="Microsoft YaHei" charset="-122"/>
                <a:ea typeface="Microsoft YaHei" charset="-122"/>
                <a:cs typeface="Microsoft YaHei" charset="-122"/>
              </a:rPr>
              <a:t>与码元传输速率</a:t>
            </a:r>
            <a:r>
              <a:rPr lang="en-US" altLang="zh-CN" sz="2400" dirty="0">
                <a:latin typeface="Microsoft YaHei" charset="-122"/>
                <a:ea typeface="Microsoft YaHei" charset="-122"/>
                <a:cs typeface="Microsoft YaHei" charset="-122"/>
              </a:rPr>
              <a:t>R</a:t>
            </a:r>
            <a:r>
              <a:rPr lang="en-US" altLang="zh-CN" sz="2400" baseline="-250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(Baud) </a:t>
            </a:r>
            <a:r>
              <a:rPr lang="zh-CN" altLang="en-US" sz="2400" dirty="0">
                <a:latin typeface="Microsoft YaHei" charset="-122"/>
                <a:ea typeface="Microsoft YaHei" charset="-122"/>
                <a:cs typeface="Microsoft YaHei" charset="-122"/>
              </a:rPr>
              <a:t>以及进制数</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之间的关系为 </a:t>
            </a:r>
          </a:p>
          <a:p>
            <a:pPr>
              <a:lnSpc>
                <a:spcPct val="150000"/>
              </a:lnSpc>
            </a:pPr>
            <a:endParaRPr lang="en-US" altLang="zh-CN" sz="2400" dirty="0">
              <a:latin typeface="Microsoft YaHei" charset="-122"/>
              <a:ea typeface="Microsoft YaHei" charset="-122"/>
              <a:cs typeface="Microsoft YaHei" charset="-122"/>
            </a:endParaRPr>
          </a:p>
        </p:txBody>
      </p:sp>
      <p:sp>
        <p:nvSpPr>
          <p:cNvPr id="19"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p:txBody>
      </p:sp>
      <p:sp>
        <p:nvSpPr>
          <p:cNvPr id="20" name="文本框 19"/>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1" name="文本框 20"/>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22" name="左大括号 2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3" name="文本框 2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9" name="文本框 8"/>
          <p:cNvSpPr txBox="1"/>
          <p:nvPr/>
        </p:nvSpPr>
        <p:spPr>
          <a:xfrm>
            <a:off x="4002961" y="3362061"/>
            <a:ext cx="4501662"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R</a:t>
            </a:r>
            <a:r>
              <a:rPr kumimoji="1" lang="en-US" altLang="zh-CN" sz="3600" baseline="-25000" dirty="0">
                <a:latin typeface="Microsoft YaHei" charset="-122"/>
                <a:ea typeface="Microsoft YaHei" charset="-122"/>
                <a:cs typeface="Microsoft YaHei" charset="-122"/>
              </a:rPr>
              <a:t>b</a:t>
            </a:r>
            <a:r>
              <a:rPr kumimoji="1" lang="en-US" altLang="zh-CN" sz="3600" dirty="0">
                <a:latin typeface="Microsoft YaHei" charset="-122"/>
                <a:ea typeface="Microsoft YaHei" charset="-122"/>
                <a:cs typeface="Microsoft YaHei" charset="-122"/>
              </a:rPr>
              <a:t>=R</a:t>
            </a:r>
            <a:r>
              <a:rPr kumimoji="1" lang="en-US" altLang="zh-CN" sz="3600" baseline="-25000" dirty="0">
                <a:latin typeface="Microsoft YaHei" charset="-122"/>
                <a:ea typeface="Microsoft YaHei" charset="-122"/>
                <a:cs typeface="Microsoft YaHei" charset="-122"/>
              </a:rPr>
              <a:t>B</a:t>
            </a:r>
            <a:r>
              <a:rPr kumimoji="1" lang="en-US" altLang="zh-CN" sz="3600" dirty="0">
                <a:latin typeface="Microsoft YaHei" charset="-122"/>
                <a:ea typeface="Microsoft YaHei" charset="-122"/>
                <a:cs typeface="Microsoft YaHei" charset="-122"/>
              </a:rPr>
              <a:t>log</a:t>
            </a:r>
            <a:r>
              <a:rPr kumimoji="1" lang="en-US" altLang="zh-CN" sz="3600" baseline="-25000" dirty="0">
                <a:latin typeface="Microsoft YaHei" charset="-122"/>
                <a:ea typeface="Microsoft YaHei" charset="-122"/>
                <a:cs typeface="Microsoft YaHei" charset="-122"/>
              </a:rPr>
              <a:t>2</a:t>
            </a:r>
            <a:r>
              <a:rPr kumimoji="1" lang="en-US" altLang="zh-CN" sz="3600" dirty="0">
                <a:latin typeface="Microsoft YaHei" charset="-122"/>
                <a:ea typeface="Microsoft YaHei" charset="-122"/>
                <a:cs typeface="Microsoft YaHei" charset="-122"/>
              </a:rPr>
              <a:t>M</a:t>
            </a:r>
            <a:endParaRPr kumimoji="1" lang="zh-CN" altLang="en-US" sz="3600" dirty="0">
              <a:latin typeface="Microsoft YaHei" charset="-122"/>
              <a:ea typeface="Microsoft YaHei" charset="-122"/>
              <a:cs typeface="Microsoft YaHei"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、若采用</a:t>
            </a: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进制数字调制方式使数据传输速率达到</a:t>
            </a:r>
            <a:r>
              <a:rPr lang="en-US" altLang="zh-CN" sz="2400" b="0" dirty="0">
                <a:solidFill>
                  <a:schemeClr val="tx1"/>
                </a:solidFill>
                <a:latin typeface="Microsoft YaHei" charset="-122"/>
                <a:ea typeface="Microsoft YaHei" charset="-122"/>
                <a:cs typeface="Microsoft YaHei" charset="-122"/>
              </a:rPr>
              <a:t>4800bit/s</a:t>
            </a:r>
            <a:r>
              <a:rPr lang="zh-CN" altLang="en-US" sz="2400" b="0" dirty="0">
                <a:solidFill>
                  <a:schemeClr val="tx1"/>
                </a:solidFill>
                <a:latin typeface="Microsoft YaHei" charset="-122"/>
                <a:ea typeface="Microsoft YaHei" charset="-122"/>
                <a:cs typeface="Microsoft YaHei" charset="-122"/>
              </a:rPr>
              <a:t>，则码元速率应达到（ ）</a:t>
            </a:r>
            <a:r>
              <a:rPr lang="en-US" altLang="zh-CN" sz="2400" b="0" dirty="0">
                <a:solidFill>
                  <a:schemeClr val="tx1"/>
                </a:solidFill>
                <a:latin typeface="Microsoft YaHei" charset="-122"/>
                <a:ea typeface="Microsoft YaHei" charset="-122"/>
                <a:cs typeface="Microsoft YaHei" charset="-122"/>
              </a:rPr>
              <a:t>1910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A:9600Baud</a:t>
            </a:r>
          </a:p>
          <a:p>
            <a:pPr>
              <a:lnSpc>
                <a:spcPct val="150000"/>
              </a:lnSpc>
            </a:pPr>
            <a:r>
              <a:rPr lang="en-US" altLang="zh-CN" sz="2400" b="0" dirty="0">
                <a:solidFill>
                  <a:schemeClr val="tx1"/>
                </a:solidFill>
                <a:latin typeface="Microsoft YaHei" charset="-122"/>
                <a:ea typeface="Microsoft YaHei" charset="-122"/>
                <a:cs typeface="Microsoft YaHei" charset="-122"/>
              </a:rPr>
              <a:t>B:4800Baud</a:t>
            </a:r>
          </a:p>
          <a:p>
            <a:pPr>
              <a:lnSpc>
                <a:spcPct val="150000"/>
              </a:lnSpc>
            </a:pPr>
            <a:r>
              <a:rPr lang="en-US" altLang="zh-CN" sz="2400" b="0" dirty="0">
                <a:solidFill>
                  <a:schemeClr val="tx1"/>
                </a:solidFill>
                <a:latin typeface="Microsoft YaHei" charset="-122"/>
                <a:ea typeface="Microsoft YaHei" charset="-122"/>
                <a:cs typeface="Microsoft YaHei" charset="-122"/>
              </a:rPr>
              <a:t>C:2400Baud</a:t>
            </a:r>
          </a:p>
          <a:p>
            <a:pPr>
              <a:lnSpc>
                <a:spcPct val="150000"/>
              </a:lnSpc>
            </a:pPr>
            <a:r>
              <a:rPr lang="en-US" altLang="zh-CN" sz="2400" b="0" dirty="0">
                <a:solidFill>
                  <a:schemeClr val="tx1"/>
                </a:solidFill>
                <a:latin typeface="Microsoft YaHei" charset="-122"/>
                <a:ea typeface="Microsoft YaHei" charset="-122"/>
                <a:cs typeface="Microsoft YaHei" charset="-122"/>
              </a:rPr>
              <a:t>D:1200Baud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、若采用</a:t>
            </a: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进制数字调制方式使数据传输速率达到</a:t>
            </a:r>
            <a:r>
              <a:rPr lang="en-US" altLang="zh-CN" sz="2400" b="0" dirty="0">
                <a:solidFill>
                  <a:schemeClr val="tx1"/>
                </a:solidFill>
                <a:latin typeface="Microsoft YaHei" charset="-122"/>
                <a:ea typeface="Microsoft YaHei" charset="-122"/>
                <a:cs typeface="Microsoft YaHei" charset="-122"/>
              </a:rPr>
              <a:t>4800bit/s</a:t>
            </a:r>
            <a:r>
              <a:rPr lang="zh-CN" altLang="en-US" sz="2400" b="0" dirty="0">
                <a:solidFill>
                  <a:schemeClr val="tx1"/>
                </a:solidFill>
                <a:latin typeface="Microsoft YaHei" charset="-122"/>
                <a:ea typeface="Microsoft YaHei" charset="-122"/>
                <a:cs typeface="Microsoft YaHei" charset="-122"/>
              </a:rPr>
              <a:t>，则码元速率应达到（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a:t>
            </a:r>
            <a:r>
              <a:rPr lang="en-US" altLang="zh-CN" sz="2400" b="0" dirty="0">
                <a:solidFill>
                  <a:schemeClr val="tx1"/>
                </a:solidFill>
                <a:latin typeface="Microsoft YaHei" charset="-122"/>
                <a:ea typeface="Microsoft YaHei" charset="-122"/>
                <a:cs typeface="Microsoft YaHei" charset="-122"/>
              </a:rPr>
              <a:t>1910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A:9600Baud</a:t>
            </a:r>
          </a:p>
          <a:p>
            <a:pPr>
              <a:lnSpc>
                <a:spcPct val="150000"/>
              </a:lnSpc>
            </a:pPr>
            <a:r>
              <a:rPr lang="en-US" altLang="zh-CN" sz="2400" b="0" dirty="0">
                <a:solidFill>
                  <a:schemeClr val="tx1"/>
                </a:solidFill>
                <a:latin typeface="Microsoft YaHei" charset="-122"/>
                <a:ea typeface="Microsoft YaHei" charset="-122"/>
                <a:cs typeface="Microsoft YaHei" charset="-122"/>
              </a:rPr>
              <a:t>B:4800Baud</a:t>
            </a:r>
          </a:p>
          <a:p>
            <a:pPr>
              <a:lnSpc>
                <a:spcPct val="150000"/>
              </a:lnSpc>
            </a:pPr>
            <a:r>
              <a:rPr lang="en-US" altLang="zh-CN" sz="2400" b="0" dirty="0">
                <a:solidFill>
                  <a:srgbClr val="FF0000"/>
                </a:solidFill>
                <a:latin typeface="Microsoft YaHei" charset="-122"/>
                <a:ea typeface="Microsoft YaHei" charset="-122"/>
                <a:cs typeface="Microsoft YaHei" charset="-122"/>
              </a:rPr>
              <a:t>C:2400Baud</a:t>
            </a:r>
          </a:p>
          <a:p>
            <a:pPr>
              <a:lnSpc>
                <a:spcPct val="150000"/>
              </a:lnSpc>
            </a:pPr>
            <a:r>
              <a:rPr lang="en-US" altLang="zh-CN" sz="2400" b="0" dirty="0">
                <a:solidFill>
                  <a:schemeClr val="tx1"/>
                </a:solidFill>
                <a:latin typeface="Microsoft YaHei" charset="-122"/>
                <a:ea typeface="Microsoft YaHei" charset="-122"/>
                <a:cs typeface="Microsoft YaHei" charset="-122"/>
              </a:rPr>
              <a:t>D:1200Baud</a:t>
            </a:r>
          </a:p>
        </p:txBody>
      </p:sp>
      <p:pic>
        <p:nvPicPr>
          <p:cNvPr id="3" name="图片 2"/>
          <p:cNvPicPr>
            <a:picLocks noChangeAspect="1"/>
          </p:cNvPicPr>
          <p:nvPr/>
        </p:nvPicPr>
        <p:blipFill>
          <a:blip r:embed="rId3"/>
          <a:stretch>
            <a:fillRect/>
          </a:stretch>
        </p:blipFill>
        <p:spPr>
          <a:xfrm>
            <a:off x="6492943" y="3093550"/>
            <a:ext cx="2601116" cy="902000"/>
          </a:xfrm>
          <a:prstGeom prst="rect">
            <a:avLst/>
          </a:prstGeom>
        </p:spPr>
      </p:pic>
      <p:sp>
        <p:nvSpPr>
          <p:cNvPr id="2" name="文本框 1"/>
          <p:cNvSpPr txBox="1"/>
          <p:nvPr/>
        </p:nvSpPr>
        <p:spPr>
          <a:xfrm>
            <a:off x="6492943" y="4107766"/>
            <a:ext cx="4501662"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4800=R</a:t>
            </a:r>
            <a:r>
              <a:rPr kumimoji="1" lang="en-US" altLang="zh-CN" sz="3600" baseline="-25000" dirty="0">
                <a:latin typeface="Microsoft YaHei" charset="-122"/>
                <a:ea typeface="Microsoft YaHei" charset="-122"/>
                <a:cs typeface="Microsoft YaHei" charset="-122"/>
              </a:rPr>
              <a:t>B</a:t>
            </a:r>
            <a:r>
              <a:rPr kumimoji="1" lang="en-US" altLang="zh-CN" sz="3600" dirty="0">
                <a:latin typeface="Microsoft YaHei" charset="-122"/>
                <a:ea typeface="Microsoft YaHei" charset="-122"/>
                <a:cs typeface="Microsoft YaHei" charset="-122"/>
              </a:rPr>
              <a:t>log</a:t>
            </a:r>
            <a:r>
              <a:rPr kumimoji="1" lang="en-US" altLang="zh-CN" sz="3600" baseline="-25000" dirty="0">
                <a:latin typeface="Microsoft YaHei" charset="-122"/>
                <a:ea typeface="Microsoft YaHei" charset="-122"/>
                <a:cs typeface="Microsoft YaHei" charset="-122"/>
              </a:rPr>
              <a:t>2</a:t>
            </a:r>
            <a:r>
              <a:rPr kumimoji="1" lang="en-US" altLang="zh-CN" sz="3600" dirty="0">
                <a:latin typeface="Microsoft YaHei" charset="-122"/>
                <a:ea typeface="Microsoft YaHei" charset="-122"/>
                <a:cs typeface="Microsoft YaHei" charset="-122"/>
              </a:rPr>
              <a:t>4</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822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28" y="1724318"/>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三种调制方式</a:t>
            </a:r>
            <a:endParaRPr lang="en-US" altLang="zh-CN" sz="2400" dirty="0">
              <a:latin typeface="Microsoft YaHei" charset="-122"/>
              <a:ea typeface="Microsoft YaHei" charset="-122"/>
              <a:cs typeface="Microsoft YaHei" charset="-122"/>
            </a:endParaRPr>
          </a:p>
        </p:txBody>
      </p:sp>
      <p:sp>
        <p:nvSpPr>
          <p:cNvPr id="8" name="文本框 7"/>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9" name="文本框 8"/>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12" name="左大括号 11"/>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3" name="文本框 12"/>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
        <p:nvSpPr>
          <p:cNvPr id="14" name="TextBox 4"/>
          <p:cNvSpPr txBox="1"/>
          <p:nvPr/>
        </p:nvSpPr>
        <p:spPr>
          <a:xfrm>
            <a:off x="869292" y="2641239"/>
            <a:ext cx="9128612"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一、二进制数字调制：数字通信系统频带传输的基本方式</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二、多进制数字调制</a:t>
            </a:r>
            <a:endParaRPr lang="en-US" altLang="zh-CN"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三、正交幅值调制</a:t>
            </a:r>
            <a:endParaRPr lang="en-US" altLang="zh-CN"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8714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92380" y="3231713"/>
            <a:ext cx="144111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频带传输</a:t>
            </a:r>
          </a:p>
        </p:txBody>
      </p:sp>
      <p:sp>
        <p:nvSpPr>
          <p:cNvPr id="6" name="左大括号 5"/>
          <p:cNvSpPr/>
          <p:nvPr/>
        </p:nvSpPr>
        <p:spPr>
          <a:xfrm>
            <a:off x="4871570" y="2216025"/>
            <a:ext cx="548640" cy="249304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004877"/>
            <a:ext cx="4017724" cy="2862322"/>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频带传输基本概念</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频带传输中三种调制方式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7911" y="2251503"/>
            <a:ext cx="10002190"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基本思想是：二维调制技术，对载波信号的</a:t>
            </a:r>
            <a:r>
              <a:rPr lang="zh-CN" altLang="en-US" sz="2400" dirty="0">
                <a:solidFill>
                  <a:srgbClr val="FF0000"/>
                </a:solidFill>
                <a:latin typeface="Microsoft YaHei" charset="-122"/>
                <a:ea typeface="Microsoft YaHei" charset="-122"/>
                <a:cs typeface="Microsoft YaHei" charset="-122"/>
              </a:rPr>
              <a:t>幅值</a:t>
            </a:r>
            <a:r>
              <a:rPr lang="zh-CN" altLang="en-US" sz="2400" dirty="0">
                <a:latin typeface="Microsoft YaHei" charset="-122"/>
                <a:ea typeface="Microsoft YaHei" charset="-122"/>
                <a:cs typeface="Microsoft YaHei" charset="-122"/>
              </a:rPr>
              <a:t>和</a:t>
            </a:r>
            <a:r>
              <a:rPr lang="zh-CN" altLang="en-US" sz="2400" dirty="0">
                <a:solidFill>
                  <a:srgbClr val="FF0000"/>
                </a:solidFill>
                <a:latin typeface="Microsoft YaHei" charset="-122"/>
                <a:ea typeface="Microsoft YaHei" charset="-122"/>
                <a:cs typeface="Microsoft YaHei" charset="-122"/>
              </a:rPr>
              <a:t>相位</a:t>
            </a:r>
            <a:r>
              <a:rPr lang="zh-CN" altLang="en-US" sz="2400" dirty="0">
                <a:latin typeface="Microsoft YaHei" charset="-122"/>
                <a:ea typeface="Microsoft YaHei" charset="-122"/>
                <a:cs typeface="Microsoft YaHei" charset="-122"/>
              </a:rPr>
              <a:t>同时进行调制的联合调制技术。</a:t>
            </a:r>
          </a:p>
          <a:p>
            <a:pPr>
              <a:lnSpc>
                <a:spcPct val="150000"/>
              </a:lnSpc>
            </a:pPr>
            <a:r>
              <a:rPr lang="zh-CN" altLang="en-US" sz="2400" dirty="0">
                <a:latin typeface="Microsoft YaHei" charset="-122"/>
                <a:ea typeface="Microsoft YaHei" charset="-122"/>
                <a:cs typeface="Microsoft YaHei" charset="-122"/>
              </a:rPr>
              <a:t>优点：频带利用率高；抗噪声能力强；调制解调系统简单；</a:t>
            </a:r>
            <a:endParaRPr lang="en-US" altLang="zh-CN" sz="2400" dirty="0">
              <a:latin typeface="Microsoft YaHei" charset="-122"/>
              <a:ea typeface="Microsoft YaHei" charset="-122"/>
              <a:cs typeface="Microsoft YaHei" charset="-122"/>
            </a:endParaRPr>
          </a:p>
        </p:txBody>
      </p:sp>
      <p:sp>
        <p:nvSpPr>
          <p:cNvPr id="6" name="TextBox 4"/>
          <p:cNvSpPr txBox="1"/>
          <p:nvPr/>
        </p:nvSpPr>
        <p:spPr>
          <a:xfrm>
            <a:off x="204828" y="1337523"/>
            <a:ext cx="10002190" cy="521425"/>
          </a:xfrm>
          <a:prstGeom prst="rect">
            <a:avLst/>
          </a:prstGeom>
          <a:noFill/>
        </p:spPr>
        <p:txBody>
          <a:bodyPr wrap="square" rtlCol="0">
            <a:spAutoFit/>
          </a:bodyPr>
          <a:lstStyle/>
          <a:p>
            <a:pPr>
              <a:lnSpc>
                <a:spcPts val="3700"/>
              </a:lnSpc>
            </a:pPr>
            <a:r>
              <a:rPr lang="zh-CN" altLang="en-US" sz="2400" dirty="0">
                <a:latin typeface="Microsoft YaHei" charset="-122"/>
                <a:ea typeface="Microsoft YaHei" charset="-122"/>
                <a:cs typeface="Microsoft YaHei" charset="-122"/>
              </a:rPr>
              <a:t>三、正交幅值调制</a:t>
            </a:r>
            <a:r>
              <a:rPr lang="en-US" altLang="zh-CN" sz="2400" dirty="0">
                <a:latin typeface="Microsoft YaHei" charset="-122"/>
                <a:ea typeface="Microsoft YaHei" charset="-122"/>
                <a:cs typeface="Microsoft YaHei" charset="-122"/>
              </a:rPr>
              <a:t>QAM</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幅值相位</a:t>
            </a:r>
            <a:r>
              <a:rPr lang="zh-CN" altLang="en-US" sz="2400" dirty="0">
                <a:latin typeface="Microsoft YaHei" charset="-122"/>
                <a:ea typeface="Microsoft YaHei" charset="-122"/>
                <a:cs typeface="Microsoft YaHei" charset="-122"/>
              </a:rPr>
              <a:t>联合键控（</a:t>
            </a:r>
            <a:r>
              <a:rPr lang="en-US" altLang="zh-CN" sz="2400" dirty="0">
                <a:latin typeface="Microsoft YaHei" charset="-122"/>
                <a:ea typeface="Microsoft YaHei" charset="-122"/>
                <a:cs typeface="Microsoft YaHei" charset="-122"/>
              </a:rPr>
              <a:t>APK</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7" name="文本框 6"/>
          <p:cNvSpPr txBox="1"/>
          <p:nvPr>
            <p:custDataLst>
              <p:tags r:id="rId1"/>
            </p:custDataLst>
          </p:nvPr>
        </p:nvSpPr>
        <p:spPr>
          <a:xfrm>
            <a:off x="204828" y="376083"/>
            <a:ext cx="528157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a:solidFill>
                  <a:schemeClr val="tx1"/>
                </a:solidFill>
                <a:latin typeface="Microsoft YaHei" charset="-122"/>
                <a:ea typeface="Microsoft YaHei" charset="-122"/>
                <a:cs typeface="Microsoft YaHei" charset="-122"/>
                <a:sym typeface="+mn-ea"/>
              </a:rPr>
              <a:t>6.5.2</a:t>
            </a:r>
            <a:r>
              <a:rPr lang="zh-CN" altLang="en-US" sz="2400" b="0" dirty="0">
                <a:solidFill>
                  <a:schemeClr val="tx1"/>
                </a:solidFill>
                <a:latin typeface="Microsoft YaHei" charset="-122"/>
                <a:ea typeface="Microsoft YaHei" charset="-122"/>
                <a:cs typeface="Microsoft YaHei" charset="-122"/>
                <a:sym typeface="+mn-ea"/>
              </a:rPr>
              <a:t>频带传输中的三种调制方式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8" name="文本框 7"/>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9" name="左大括号 8"/>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10" name="文本框 9"/>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频带传输基本概念</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57204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、下列对</a:t>
            </a:r>
            <a:r>
              <a:rPr lang="en-US" altLang="zh-CN" sz="2400" b="0" dirty="0">
                <a:solidFill>
                  <a:schemeClr val="tx1"/>
                </a:solidFill>
                <a:latin typeface="Microsoft YaHei" charset="-122"/>
                <a:ea typeface="Microsoft YaHei" charset="-122"/>
                <a:cs typeface="Microsoft YaHei" charset="-122"/>
              </a:rPr>
              <a:t>QAM</a:t>
            </a:r>
            <a:r>
              <a:rPr lang="zh-CN" altLang="en-US" sz="2400" b="0" dirty="0">
                <a:solidFill>
                  <a:schemeClr val="tx1"/>
                </a:solidFill>
                <a:latin typeface="Microsoft YaHei" charset="-122"/>
                <a:ea typeface="Microsoft YaHei" charset="-122"/>
                <a:cs typeface="Microsoft YaHei" charset="-122"/>
              </a:rPr>
              <a:t>调制技术描述错误的是（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对载波信号的幅值和频率同时进行调制的联合调制技术</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频带利用率高</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抗噪声能力强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调制解调系统简单</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435749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、下列对</a:t>
            </a:r>
            <a:r>
              <a:rPr lang="en-US" altLang="zh-CN" sz="2400" b="0" dirty="0">
                <a:solidFill>
                  <a:schemeClr val="tx1"/>
                </a:solidFill>
                <a:latin typeface="Microsoft YaHei" charset="-122"/>
                <a:ea typeface="Microsoft YaHei" charset="-122"/>
                <a:cs typeface="Microsoft YaHei" charset="-122"/>
              </a:rPr>
              <a:t>QAM</a:t>
            </a:r>
            <a:r>
              <a:rPr lang="zh-CN" altLang="en-US" sz="2400" b="0" dirty="0">
                <a:solidFill>
                  <a:schemeClr val="tx1"/>
                </a:solidFill>
                <a:latin typeface="Microsoft YaHei" charset="-122"/>
                <a:ea typeface="Microsoft YaHei" charset="-122"/>
                <a:cs typeface="Microsoft YaHei" charset="-122"/>
              </a:rPr>
              <a:t>调制技术描述错误的是（   </a:t>
            </a: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rgbClr val="FF0000"/>
              </a:solidFill>
              <a:latin typeface="Microsoft YaHei" charset="-122"/>
              <a:ea typeface="Microsoft YaHei" charset="-122"/>
              <a:cs typeface="Microsoft YaHei" charset="-122"/>
              <a:sym typeface="+mn-ea"/>
            </a:endParaRPr>
          </a:p>
          <a:p>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对载波信号的幅值和频率同时进行调制的联合调制技术</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频带利用率高</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抗噪声能力强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调制解调系统简单</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3360" y="3462546"/>
            <a:ext cx="1390902"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物理层</a:t>
            </a:r>
          </a:p>
        </p:txBody>
      </p:sp>
      <p:sp>
        <p:nvSpPr>
          <p:cNvPr id="3" name="左大括号 2"/>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4" name="文本框 23"/>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数据通信基础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物理介质</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信道与信道容量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基带传输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频带传输</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物理层接口规程</a:t>
            </a:r>
          </a:p>
        </p:txBody>
      </p:sp>
    </p:spTree>
    <p:custDataLst>
      <p:tags r:id="rId1"/>
    </p:custDataLst>
    <p:extLst>
      <p:ext uri="{BB962C8B-B14F-4D97-AF65-F5344CB8AC3E}">
        <p14:creationId xmlns:p14="http://schemas.microsoft.com/office/powerpoint/2010/main" val="1224713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9696" y="3462546"/>
            <a:ext cx="2459919" cy="646331"/>
          </a:xfrm>
          <a:prstGeom prst="rect">
            <a:avLst/>
          </a:prstGeom>
          <a:noFill/>
        </p:spPr>
        <p:txBody>
          <a:bodyPr wrap="square" rtlCol="0">
            <a:spAutoFit/>
          </a:bodyPr>
          <a:lstStyle/>
          <a:p>
            <a:pPr>
              <a:lnSpc>
                <a:spcPct val="150000"/>
              </a:lnSpc>
            </a:pPr>
            <a:r>
              <a:rPr kumimoji="1" lang="zh-CN" altLang="en-US" sz="2400">
                <a:latin typeface="Microsoft YaHei" charset="-122"/>
                <a:ea typeface="Microsoft YaHei" charset="-122"/>
                <a:cs typeface="Microsoft YaHei" charset="-122"/>
              </a:rPr>
              <a:t>物理层接口规程</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100962"/>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物理层接口概述</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物理层接口特性</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6.6.1</a:t>
            </a:r>
            <a:r>
              <a:rPr lang="zh-CN" altLang="en-US" sz="2400" b="0" dirty="0">
                <a:solidFill>
                  <a:schemeClr val="tx1"/>
                </a:solidFill>
                <a:latin typeface="Microsoft YaHei" charset="-122"/>
                <a:ea typeface="Microsoft YaHei" charset="-122"/>
                <a:cs typeface="Microsoft YaHei" charset="-122"/>
                <a:sym typeface="+mn-ea"/>
              </a:rPr>
              <a:t> 物理层接口概述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TextBox 5"/>
          <p:cNvSpPr txBox="1"/>
          <p:nvPr/>
        </p:nvSpPr>
        <p:spPr>
          <a:xfrm>
            <a:off x="164592" y="1641802"/>
            <a:ext cx="10768965" cy="2862322"/>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一、物理层主要任务</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、在传输介质上实现</a:t>
            </a:r>
            <a:r>
              <a:rPr lang="zh-CN" altLang="en-US" sz="2400" dirty="0">
                <a:solidFill>
                  <a:srgbClr val="FF0000"/>
                </a:solidFill>
                <a:latin typeface="Microsoft YaHei" charset="-122"/>
                <a:ea typeface="Microsoft YaHei" charset="-122"/>
                <a:cs typeface="Microsoft YaHei" charset="-122"/>
              </a:rPr>
              <a:t>无结构比特流</a:t>
            </a:r>
            <a:r>
              <a:rPr lang="zh-CN" altLang="en-US" sz="2400" dirty="0">
                <a:latin typeface="Microsoft YaHei" charset="-122"/>
                <a:ea typeface="Microsoft YaHei" charset="-122"/>
                <a:cs typeface="Microsoft YaHei" charset="-122"/>
              </a:rPr>
              <a:t>的传输。</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、规定数据终端设备</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DTE</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和数据通信设备</a:t>
            </a:r>
            <a:r>
              <a:rPr lang="en-US" altLang="zh-CN" sz="2400" dirty="0">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DCE</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之间接口的相关特性。</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DTE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Data Terminal Equipment</a:t>
            </a:r>
            <a:r>
              <a:rPr lang="zh-CN" altLang="en-US" sz="2400" dirty="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DCE</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Data Communication Equipment</a:t>
            </a:r>
            <a:endParaRPr lang="zh-CN" altLang="en-US" sz="2400" dirty="0">
              <a:latin typeface="Microsoft YaHei" charset="-122"/>
              <a:ea typeface="Microsoft YaHei" charset="-122"/>
              <a:cs typeface="Microsoft YaHei" charset="-122"/>
            </a:endParaRPr>
          </a:p>
        </p:txBody>
      </p:sp>
      <p:sp>
        <p:nvSpPr>
          <p:cNvPr id="7" name="文本框 6"/>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9696" y="3462546"/>
            <a:ext cx="2459919" cy="646331"/>
          </a:xfrm>
          <a:prstGeom prst="rect">
            <a:avLst/>
          </a:prstGeom>
          <a:noFill/>
        </p:spPr>
        <p:txBody>
          <a:bodyPr wrap="square" rtlCol="0">
            <a:spAutoFit/>
          </a:bodyPr>
          <a:lstStyle/>
          <a:p>
            <a:pPr>
              <a:lnSpc>
                <a:spcPct val="150000"/>
              </a:lnSpc>
            </a:pPr>
            <a:r>
              <a:rPr kumimoji="1" lang="zh-CN" altLang="en-US" sz="2400">
                <a:latin typeface="Microsoft YaHei" charset="-122"/>
                <a:ea typeface="Microsoft YaHei" charset="-122"/>
                <a:cs typeface="Microsoft YaHei" charset="-122"/>
              </a:rPr>
              <a:t>物理层接口规程</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658291" y="2100962"/>
            <a:ext cx="401772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物理层接口概述</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物理层接口特性</a:t>
            </a:r>
          </a:p>
        </p:txBody>
      </p:sp>
      <p:sp>
        <p:nvSpPr>
          <p:cNvPr id="10" name="左大括号 9"/>
          <p:cNvSpPr/>
          <p:nvPr/>
        </p:nvSpPr>
        <p:spPr>
          <a:xfrm>
            <a:off x="8189145" y="3605187"/>
            <a:ext cx="548640" cy="21761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8992803" y="3539083"/>
            <a:ext cx="253085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机械特性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电气特性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功能特性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规程特性</a:t>
            </a:r>
          </a:p>
        </p:txBody>
      </p:sp>
    </p:spTree>
    <p:extLst>
      <p:ext uri="{BB962C8B-B14F-4D97-AF65-F5344CB8AC3E}">
        <p14:creationId xmlns:p14="http://schemas.microsoft.com/office/powerpoint/2010/main" val="2000778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1200329"/>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p>
        </p:txBody>
      </p:sp>
      <p:pic>
        <p:nvPicPr>
          <p:cNvPr id="2" name="图片 1"/>
          <p:cNvPicPr>
            <a:picLocks noChangeAspect="1"/>
          </p:cNvPicPr>
          <p:nvPr/>
        </p:nvPicPr>
        <p:blipFill>
          <a:blip r:embed="rId4"/>
          <a:stretch>
            <a:fillRect/>
          </a:stretch>
        </p:blipFill>
        <p:spPr>
          <a:xfrm>
            <a:off x="8969828" y="2138948"/>
            <a:ext cx="2105185" cy="1464273"/>
          </a:xfrm>
          <a:prstGeom prst="rect">
            <a:avLst/>
          </a:prstGeom>
        </p:spPr>
      </p:pic>
      <p:sp>
        <p:nvSpPr>
          <p:cNvPr id="6"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8" name="左大括号 7"/>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2308324"/>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1432680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3416320"/>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a:p>
            <a:pPr>
              <a:lnSpc>
                <a:spcPct val="150000"/>
              </a:lnSpc>
            </a:pPr>
            <a:r>
              <a:rPr lang="en-US" altLang="zh-CN" sz="2400" dirty="0">
                <a:solidFill>
                  <a:srgbClr val="C00000"/>
                </a:solidFill>
                <a:latin typeface="Microsoft YaHei" charset="-122"/>
                <a:ea typeface="Microsoft YaHei" charset="-122"/>
                <a:cs typeface="Microsoft YaHei" charset="-122"/>
              </a:rPr>
              <a:t>3</a:t>
            </a:r>
            <a:r>
              <a:rPr lang="zh-CN" altLang="en-US" sz="2400" dirty="0">
                <a:solidFill>
                  <a:srgbClr val="C00000"/>
                </a:solidFill>
                <a:latin typeface="Microsoft YaHei" charset="-122"/>
                <a:ea typeface="Microsoft YaHei" charset="-122"/>
                <a:cs typeface="Microsoft YaHei" charset="-122"/>
              </a:rPr>
              <a:t>、功能特性：</a:t>
            </a:r>
            <a:r>
              <a:rPr lang="zh-CN" altLang="en-US" sz="2400" dirty="0">
                <a:latin typeface="Microsoft YaHei" charset="-122"/>
                <a:ea typeface="Microsoft YaHei" charset="-122"/>
                <a:cs typeface="Microsoft YaHei" charset="-122"/>
              </a:rPr>
              <a:t>指明物理接口各条</a:t>
            </a:r>
            <a:r>
              <a:rPr lang="zh-CN" altLang="en-US" sz="2400" dirty="0">
                <a:solidFill>
                  <a:srgbClr val="C00000"/>
                </a:solidFill>
                <a:latin typeface="Microsoft YaHei" charset="-122"/>
                <a:ea typeface="Microsoft YaHei" charset="-122"/>
                <a:cs typeface="Microsoft YaHei" charset="-122"/>
              </a:rPr>
              <a:t>信号线</a:t>
            </a:r>
            <a:r>
              <a:rPr lang="zh-CN" altLang="en-US" sz="2400" dirty="0">
                <a:latin typeface="Microsoft YaHei" charset="-122"/>
                <a:ea typeface="Microsoft YaHei" charset="-122"/>
                <a:cs typeface="Microsoft YaHei" charset="-122"/>
              </a:rPr>
              <a:t>的用途等。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例如：数据信号线、控制信号线</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562900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7098" y="1794256"/>
            <a:ext cx="10696575" cy="175323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基带信号，具有低通特性，可以用在低通特性的信道</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有线信道</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中进行传输。</a:t>
            </a:r>
          </a:p>
          <a:p>
            <a:pPr>
              <a:lnSpc>
                <a:spcPct val="150000"/>
              </a:lnSpc>
            </a:pPr>
            <a:r>
              <a:rPr lang="zh-CN" altLang="en-US" sz="2400" dirty="0">
                <a:latin typeface="Microsoft YaHei" charset="-122"/>
                <a:ea typeface="Microsoft YaHei" charset="-122"/>
                <a:cs typeface="Microsoft YaHei" charset="-122"/>
                <a:sym typeface="+mn-ea"/>
              </a:rPr>
              <a:t>无线信道，是带通特性。因此只能利用基带信号去</a:t>
            </a:r>
            <a:r>
              <a:rPr lang="zh-CN" altLang="en-US" sz="2400" dirty="0">
                <a:solidFill>
                  <a:srgbClr val="FF0000"/>
                </a:solidFill>
                <a:latin typeface="Microsoft YaHei" charset="-122"/>
                <a:ea typeface="Microsoft YaHei" charset="-122"/>
                <a:cs typeface="Microsoft YaHei" charset="-122"/>
                <a:sym typeface="+mn-ea"/>
              </a:rPr>
              <a:t>调制</a:t>
            </a:r>
            <a:r>
              <a:rPr lang="zh-CN" altLang="en-US" sz="2400" dirty="0">
                <a:latin typeface="Microsoft YaHei" charset="-122"/>
                <a:ea typeface="Microsoft YaHei" charset="-122"/>
                <a:cs typeface="Microsoft YaHei" charset="-122"/>
                <a:sym typeface="+mn-ea"/>
              </a:rPr>
              <a:t>与对应信道传输特性相匹配的载波信号。</a:t>
            </a:r>
          </a:p>
        </p:txBody>
      </p:sp>
    </p:spTree>
    <p:extLst>
      <p:ext uri="{BB962C8B-B14F-4D97-AF65-F5344CB8AC3E}">
        <p14:creationId xmlns:p14="http://schemas.microsoft.com/office/powerpoint/2010/main" val="1604873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35330" y="2005330"/>
            <a:ext cx="11394440" cy="4524315"/>
          </a:xfrm>
          <a:prstGeom prst="rect">
            <a:avLst/>
          </a:prstGeom>
          <a:noFill/>
        </p:spPr>
        <p:txBody>
          <a:bodyPr wrap="square" rtlCol="0">
            <a:spAutoFit/>
          </a:bodyPr>
          <a:lstStyle/>
          <a:p>
            <a:pPr>
              <a:lnSpc>
                <a:spcPct val="150000"/>
              </a:lnSpc>
            </a:pPr>
            <a:r>
              <a:rPr lang="en-US" altLang="zh-CN" sz="2400" dirty="0">
                <a:solidFill>
                  <a:srgbClr val="C00000"/>
                </a:solidFill>
                <a:latin typeface="Microsoft YaHei" charset="-122"/>
                <a:ea typeface="Microsoft YaHei" charset="-122"/>
                <a:cs typeface="Microsoft YaHei" charset="-122"/>
              </a:rPr>
              <a:t>1</a:t>
            </a:r>
            <a:r>
              <a:rPr lang="zh-CN" altLang="en-US" sz="2400" dirty="0">
                <a:solidFill>
                  <a:srgbClr val="C00000"/>
                </a:solidFill>
                <a:latin typeface="Microsoft YaHei" charset="-122"/>
                <a:ea typeface="Microsoft YaHei" charset="-122"/>
                <a:cs typeface="Microsoft YaHei" charset="-122"/>
              </a:rPr>
              <a:t>、机械特性：</a:t>
            </a:r>
            <a:r>
              <a:rPr lang="zh-CN" altLang="en-US" sz="2400" dirty="0">
                <a:latin typeface="Microsoft YaHei" charset="-122"/>
                <a:ea typeface="Microsoft YaHei" charset="-122"/>
                <a:cs typeface="Microsoft YaHei" charset="-122"/>
              </a:rPr>
              <a:t>指明通信实体间硬件连接口的机械特点。</a:t>
            </a:r>
          </a:p>
          <a:p>
            <a:pPr>
              <a:lnSpc>
                <a:spcPct val="150000"/>
              </a:lnSpc>
            </a:pPr>
            <a:r>
              <a:rPr lang="zh-CN" altLang="en-US" sz="2400" dirty="0">
                <a:latin typeface="Microsoft YaHei" charset="-122"/>
                <a:ea typeface="Microsoft YaHei" charset="-122"/>
                <a:cs typeface="Microsoft YaHei" charset="-122"/>
              </a:rPr>
              <a:t>      例如：常用的电源插头的尺寸。</a:t>
            </a:r>
            <a:endParaRPr lang="en-US" altLang="zh-CN"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2</a:t>
            </a:r>
            <a:r>
              <a:rPr lang="zh-CN" altLang="en-US" sz="2400" dirty="0">
                <a:solidFill>
                  <a:srgbClr val="C00000"/>
                </a:solidFill>
                <a:latin typeface="Microsoft YaHei" charset="-122"/>
                <a:ea typeface="Microsoft YaHei" charset="-122"/>
                <a:cs typeface="Microsoft YaHei" charset="-122"/>
              </a:rPr>
              <a:t>、电气特性：</a:t>
            </a:r>
            <a:r>
              <a:rPr lang="zh-CN" altLang="en-US" sz="2400" dirty="0">
                <a:latin typeface="Microsoft YaHei" charset="-122"/>
                <a:ea typeface="Microsoft YaHei" charset="-122"/>
                <a:cs typeface="Microsoft YaHei" charset="-122"/>
              </a:rPr>
              <a:t>规定了物理连接上，导线的电气连接及有关电路特性。</a:t>
            </a:r>
          </a:p>
          <a:p>
            <a:pPr>
              <a:lnSpc>
                <a:spcPct val="150000"/>
              </a:lnSpc>
            </a:pPr>
            <a:r>
              <a:rPr lang="zh-CN" altLang="en-US" sz="2400" dirty="0">
                <a:latin typeface="Microsoft YaHei" charset="-122"/>
                <a:ea typeface="Microsoft YaHei" charset="-122"/>
                <a:cs typeface="Microsoft YaHei" charset="-122"/>
              </a:rPr>
              <a:t>      例如：信号的电平。</a:t>
            </a:r>
          </a:p>
          <a:p>
            <a:pPr>
              <a:lnSpc>
                <a:spcPct val="150000"/>
              </a:lnSpc>
            </a:pPr>
            <a:r>
              <a:rPr lang="en-US" altLang="zh-CN" sz="2400" dirty="0">
                <a:solidFill>
                  <a:srgbClr val="C00000"/>
                </a:solidFill>
                <a:latin typeface="Microsoft YaHei" charset="-122"/>
                <a:ea typeface="Microsoft YaHei" charset="-122"/>
                <a:cs typeface="Microsoft YaHei" charset="-122"/>
              </a:rPr>
              <a:t>3</a:t>
            </a:r>
            <a:r>
              <a:rPr lang="zh-CN" altLang="en-US" sz="2400" dirty="0">
                <a:solidFill>
                  <a:srgbClr val="C00000"/>
                </a:solidFill>
                <a:latin typeface="Microsoft YaHei" charset="-122"/>
                <a:ea typeface="Microsoft YaHei" charset="-122"/>
                <a:cs typeface="Microsoft YaHei" charset="-122"/>
              </a:rPr>
              <a:t>、功能特性：</a:t>
            </a:r>
            <a:r>
              <a:rPr lang="zh-CN" altLang="en-US" sz="2400" dirty="0">
                <a:latin typeface="Microsoft YaHei" charset="-122"/>
                <a:ea typeface="Microsoft YaHei" charset="-122"/>
                <a:cs typeface="Microsoft YaHei" charset="-122"/>
              </a:rPr>
              <a:t>指明物理接口各条</a:t>
            </a:r>
            <a:r>
              <a:rPr lang="zh-CN" altLang="en-US" sz="2400" dirty="0">
                <a:solidFill>
                  <a:srgbClr val="C00000"/>
                </a:solidFill>
                <a:latin typeface="Microsoft YaHei" charset="-122"/>
                <a:ea typeface="Microsoft YaHei" charset="-122"/>
                <a:cs typeface="Microsoft YaHei" charset="-122"/>
              </a:rPr>
              <a:t>信号线</a:t>
            </a:r>
            <a:r>
              <a:rPr lang="zh-CN" altLang="en-US" sz="2400" dirty="0">
                <a:latin typeface="Microsoft YaHei" charset="-122"/>
                <a:ea typeface="Microsoft YaHei" charset="-122"/>
                <a:cs typeface="Microsoft YaHei" charset="-122"/>
              </a:rPr>
              <a:t>的用途等。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例如：数据信号线、控制信号线</a:t>
            </a:r>
          </a:p>
          <a:p>
            <a:pPr>
              <a:lnSpc>
                <a:spcPct val="150000"/>
              </a:lnSpc>
            </a:pPr>
            <a:r>
              <a:rPr lang="en-US" altLang="zh-CN" sz="2400" dirty="0">
                <a:solidFill>
                  <a:srgbClr val="C00000"/>
                </a:solidFill>
                <a:latin typeface="Microsoft YaHei" charset="-122"/>
                <a:ea typeface="Microsoft YaHei" charset="-122"/>
                <a:cs typeface="Microsoft YaHei" charset="-122"/>
              </a:rPr>
              <a:t>4</a:t>
            </a:r>
            <a:r>
              <a:rPr lang="zh-CN" altLang="en-US" sz="2400" dirty="0">
                <a:solidFill>
                  <a:srgbClr val="C00000"/>
                </a:solidFill>
                <a:latin typeface="Microsoft YaHei" charset="-122"/>
                <a:ea typeface="Microsoft YaHei" charset="-122"/>
                <a:cs typeface="Microsoft YaHei" charset="-122"/>
              </a:rPr>
              <a:t>、规程特性：</a:t>
            </a:r>
            <a:r>
              <a:rPr lang="zh-CN" altLang="en-US" sz="2400" dirty="0">
                <a:latin typeface="Microsoft YaHei" charset="-122"/>
                <a:ea typeface="Microsoft YaHei" charset="-122"/>
                <a:cs typeface="Microsoft YaHei" charset="-122"/>
              </a:rPr>
              <a:t>通信协议，指明利用接口传输比特流的</a:t>
            </a:r>
            <a:r>
              <a:rPr lang="zh-CN" altLang="en-US" sz="2400" dirty="0">
                <a:solidFill>
                  <a:srgbClr val="C00000"/>
                </a:solidFill>
                <a:latin typeface="Microsoft YaHei" charset="-122"/>
                <a:ea typeface="Microsoft YaHei" charset="-122"/>
                <a:cs typeface="Microsoft YaHei" charset="-122"/>
              </a:rPr>
              <a:t>全过程</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例如：事件执行顺序。</a:t>
            </a:r>
          </a:p>
        </p:txBody>
      </p:sp>
      <p:sp>
        <p:nvSpPr>
          <p:cNvPr id="5" name="文本框 2"/>
          <p:cNvSpPr txBox="1"/>
          <p:nvPr>
            <p:custDataLst>
              <p:tags r:id="rId1"/>
            </p:custDataLst>
          </p:nvPr>
        </p:nvSpPr>
        <p:spPr>
          <a:xfrm>
            <a:off x="128016" y="394371"/>
            <a:ext cx="321868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6.6.2</a:t>
            </a:r>
            <a:r>
              <a:rPr lang="zh-CN" altLang="en-US" sz="2400" b="0" dirty="0">
                <a:solidFill>
                  <a:schemeClr val="tx1"/>
                </a:solidFill>
                <a:latin typeface="Microsoft YaHei" charset="-122"/>
                <a:ea typeface="Microsoft YaHei" charset="-122"/>
                <a:cs typeface="Microsoft YaHei" charset="-122"/>
                <a:sym typeface="+mn-ea"/>
              </a:rPr>
              <a:t> 物理层接口特性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6" name="文本框 5"/>
          <p:cNvSpPr txBox="1"/>
          <p:nvPr/>
        </p:nvSpPr>
        <p:spPr>
          <a:xfrm>
            <a:off x="8723376" y="476758"/>
            <a:ext cx="2459919" cy="377411"/>
          </a:xfrm>
          <a:prstGeom prst="rect">
            <a:avLst/>
          </a:prstGeom>
          <a:noFill/>
        </p:spPr>
        <p:txBody>
          <a:bodyPr wrap="square" rtlCol="0">
            <a:spAutoFit/>
          </a:bodyPr>
          <a:lstStyle/>
          <a:p>
            <a:pPr>
              <a:lnSpc>
                <a:spcPct val="150000"/>
              </a:lnSpc>
            </a:pPr>
            <a:r>
              <a:rPr kumimoji="1" lang="zh-CN" altLang="en-US" sz="1400">
                <a:latin typeface="Microsoft YaHei" charset="-122"/>
                <a:ea typeface="Microsoft YaHei" charset="-122"/>
                <a:cs typeface="Microsoft YaHei" charset="-122"/>
              </a:rPr>
              <a:t>物理层接口规程</a:t>
            </a:r>
            <a:endParaRPr kumimoji="1" lang="zh-CN" altLang="en-US" sz="1400" dirty="0">
              <a:latin typeface="Microsoft YaHei" charset="-122"/>
              <a:ea typeface="Microsoft YaHei" charset="-122"/>
              <a:cs typeface="Microsoft YaHei" charset="-122"/>
            </a:endParaRPr>
          </a:p>
        </p:txBody>
      </p:sp>
      <p:sp>
        <p:nvSpPr>
          <p:cNvPr id="7" name="左大括号 6"/>
          <p:cNvSpPr/>
          <p:nvPr/>
        </p:nvSpPr>
        <p:spPr>
          <a:xfrm>
            <a:off x="10195932" y="180007"/>
            <a:ext cx="284295" cy="9709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480227" y="149834"/>
            <a:ext cx="1711773"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物理层接口概述</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物理层接口特性</a:t>
            </a:r>
          </a:p>
        </p:txBody>
      </p:sp>
    </p:spTree>
    <p:extLst>
      <p:ext uri="{BB962C8B-B14F-4D97-AF65-F5344CB8AC3E}">
        <p14:creationId xmlns:p14="http://schemas.microsoft.com/office/powerpoint/2010/main" val="1288112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、指明利用接口传输比特流的全过程以及各项用于传输事件发生的合法顺序的物理层接口特性是（）     </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机械特性</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电气特性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功能特性</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规程特性</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、指明利用接口传输比特流的全过程以及各项用于传输事件发生的合法顺序的物理层接口特性是（）     </a:t>
            </a:r>
            <a:r>
              <a:rPr lang="en-US" altLang="zh-CN" sz="2400" b="0" dirty="0">
                <a:solidFill>
                  <a:schemeClr val="tx1"/>
                </a:solidFill>
                <a:latin typeface="Microsoft YaHei" charset="-122"/>
                <a:ea typeface="Microsoft YaHei" charset="-122"/>
                <a:cs typeface="Microsoft YaHei" charset="-122"/>
              </a:rPr>
              <a:t>1810</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机械特性</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电气特性</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功能特性</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规程特性</a:t>
            </a:r>
          </a:p>
        </p:txBody>
      </p:sp>
    </p:spTree>
    <p:extLst>
      <p:ext uri="{BB962C8B-B14F-4D97-AF65-F5344CB8AC3E}">
        <p14:creationId xmlns:p14="http://schemas.microsoft.com/office/powerpoint/2010/main" val="21370292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、物理层接口规范主要是对</a:t>
            </a:r>
            <a:r>
              <a:rPr lang="en-US" altLang="zh-CN" sz="2400" b="0" dirty="0">
                <a:solidFill>
                  <a:schemeClr val="tx1"/>
                </a:solidFill>
                <a:latin typeface="Microsoft YaHei" charset="-122"/>
                <a:ea typeface="Microsoft YaHei" charset="-122"/>
                <a:cs typeface="Microsoft YaHei" charset="-122"/>
              </a:rPr>
              <a:t>DTE</a:t>
            </a:r>
            <a:r>
              <a:rPr lang="zh-CN" altLang="en-US" sz="2400" b="0" dirty="0">
                <a:solidFill>
                  <a:schemeClr val="tx1"/>
                </a:solidFill>
                <a:latin typeface="Microsoft YaHei" charset="-122"/>
                <a:ea typeface="Microsoft YaHei" charset="-122"/>
                <a:cs typeface="Microsoft YaHei" charset="-122"/>
              </a:rPr>
              <a:t>设备与（     ）设备之间的接口的定义。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A:USB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B:DCE</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C:IRDA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D:DSL</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、物理层接口规范主要是对</a:t>
            </a:r>
            <a:r>
              <a:rPr lang="en-US" altLang="zh-CN" sz="2400" b="0" dirty="0">
                <a:solidFill>
                  <a:schemeClr val="tx1"/>
                </a:solidFill>
                <a:latin typeface="Microsoft YaHei" charset="-122"/>
                <a:ea typeface="Microsoft YaHei" charset="-122"/>
                <a:cs typeface="Microsoft YaHei" charset="-122"/>
              </a:rPr>
              <a:t>DTE</a:t>
            </a:r>
            <a:r>
              <a:rPr lang="zh-CN" altLang="en-US" sz="2400" b="0" dirty="0">
                <a:solidFill>
                  <a:schemeClr val="tx1"/>
                </a:solidFill>
                <a:latin typeface="Microsoft YaHei" charset="-122"/>
                <a:ea typeface="Microsoft YaHei" charset="-122"/>
                <a:cs typeface="Microsoft YaHei" charset="-122"/>
              </a:rPr>
              <a:t>设备与（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）设备之间的接口的定义。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A:USB</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B:DCE</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C:IRDA</a:t>
            </a:r>
          </a:p>
          <a:p>
            <a:endParaRPr lang="en-US" altLang="zh-CN"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D:DSL</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77828"/>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、在物理层接口的四大特性中，（  ）指明通信实体间硬件连接接口所用接线器的形状和尺寸、引线数目等特点。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电气特性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机械特性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规程特性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功能特性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、在物理层接口的四大特性中，（ </a:t>
            </a:r>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 ）指明通信实体间硬件连接接口所用接线器的形状和尺寸、引线数目等特点。</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电气特性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B:</a:t>
            </a:r>
            <a:r>
              <a:rPr lang="zh-CN" altLang="en-US" sz="2400" b="0" dirty="0">
                <a:solidFill>
                  <a:srgbClr val="FF0000"/>
                </a:solidFill>
                <a:latin typeface="Microsoft YaHei" charset="-122"/>
                <a:ea typeface="Microsoft YaHei" charset="-122"/>
                <a:cs typeface="Microsoft YaHei" charset="-122"/>
              </a:rPr>
              <a:t>机械特性</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规程特性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功能特性</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65655" y="3183877"/>
            <a:ext cx="2420620" cy="581057"/>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第一章 计算机网络概述</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第二章 网络应用</a:t>
            </a:r>
          </a:p>
          <a:p>
            <a:pPr>
              <a:lnSpc>
                <a:spcPct val="150000"/>
              </a:lnSpc>
            </a:pPr>
            <a:r>
              <a:rPr lang="zh-CN" altLang="en-US" sz="2400" dirty="0">
                <a:latin typeface="Microsoft YaHei" charset="-122"/>
                <a:ea typeface="Microsoft YaHei" charset="-122"/>
                <a:cs typeface="Microsoft YaHei" charset="-122"/>
              </a:rPr>
              <a:t>第三章 传输层</a:t>
            </a:r>
          </a:p>
          <a:p>
            <a:pPr>
              <a:lnSpc>
                <a:spcPct val="150000"/>
              </a:lnSpc>
            </a:pPr>
            <a:r>
              <a:rPr lang="zh-CN" altLang="en-US" sz="2400" dirty="0">
                <a:latin typeface="Microsoft YaHei" charset="-122"/>
                <a:ea typeface="Microsoft YaHei" charset="-122"/>
                <a:cs typeface="Microsoft YaHei" charset="-122"/>
              </a:rPr>
              <a:t>第四章 网络层</a:t>
            </a:r>
          </a:p>
          <a:p>
            <a:pPr>
              <a:lnSpc>
                <a:spcPct val="150000"/>
              </a:lnSpc>
            </a:pPr>
            <a:r>
              <a:rPr lang="zh-CN" altLang="en-US" sz="2400" dirty="0">
                <a:latin typeface="Microsoft YaHei" charset="-122"/>
                <a:ea typeface="Microsoft YaHei" charset="-122"/>
                <a:cs typeface="Microsoft YaHei" charset="-122"/>
              </a:rPr>
              <a:t>第五章 数据链路层与局域网</a:t>
            </a:r>
          </a:p>
          <a:p>
            <a:pPr>
              <a:lnSpc>
                <a:spcPct val="150000"/>
              </a:lnSpc>
            </a:pPr>
            <a:r>
              <a:rPr lang="zh-CN" altLang="en-US" sz="2400" dirty="0">
                <a:latin typeface="Microsoft YaHei" charset="-122"/>
                <a:ea typeface="Microsoft YaHei" charset="-122"/>
                <a:cs typeface="Microsoft YaHei" charset="-122"/>
              </a:rPr>
              <a:t>第六章 物理层</a:t>
            </a:r>
          </a:p>
          <a:p>
            <a:pPr>
              <a:lnSpc>
                <a:spcPct val="150000"/>
              </a:lnSpc>
            </a:pPr>
            <a:r>
              <a:rPr lang="zh-CN" altLang="en-US" sz="2400" dirty="0">
                <a:solidFill>
                  <a:srgbClr val="FF0000"/>
                </a:solidFill>
                <a:latin typeface="Microsoft YaHei" charset="-122"/>
                <a:ea typeface="Microsoft YaHei" charset="-122"/>
                <a:cs typeface="Microsoft YaHei" charset="-122"/>
              </a:rPr>
              <a:t>第七章 无线与移动网络</a:t>
            </a:r>
          </a:p>
          <a:p>
            <a:pPr>
              <a:lnSpc>
                <a:spcPct val="150000"/>
              </a:lnSpc>
            </a:pPr>
            <a:r>
              <a:rPr lang="zh-CN" altLang="en-US" sz="2400" dirty="0">
                <a:latin typeface="Microsoft YaHei" charset="-122"/>
                <a:ea typeface="Microsoft YaHei" charset="-122"/>
                <a:cs typeface="Microsoft YaHei" charset="-122"/>
              </a:rPr>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662818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无线网络</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无线局域网 </a:t>
            </a:r>
            <a:r>
              <a:rPr kumimoji="1" lang="en-US" altLang="zh-CN" sz="2400" dirty="0">
                <a:latin typeface="Microsoft YaHei" charset="-122"/>
                <a:ea typeface="Microsoft YaHei" charset="-122"/>
                <a:cs typeface="Microsoft YaHei" charset="-122"/>
              </a:rPr>
              <a:t>IEEE 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其他典型无线网络简介</a:t>
            </a:r>
          </a:p>
        </p:txBody>
      </p:sp>
    </p:spTree>
    <p:custDataLst>
      <p:tags r:id="rId1"/>
    </p:custDataLst>
    <p:extLst>
      <p:ext uri="{BB962C8B-B14F-4D97-AF65-F5344CB8AC3E}">
        <p14:creationId xmlns:p14="http://schemas.microsoft.com/office/powerpoint/2010/main" val="888463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5183" y="3251371"/>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无线网络</a:t>
            </a:r>
          </a:p>
        </p:txBody>
      </p:sp>
      <p:sp>
        <p:nvSpPr>
          <p:cNvPr id="6" name="左大括号 5"/>
          <p:cNvSpPr/>
          <p:nvPr/>
        </p:nvSpPr>
        <p:spPr>
          <a:xfrm>
            <a:off x="4854633" y="2851700"/>
            <a:ext cx="469345" cy="126100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9" name="文本框 8"/>
          <p:cNvSpPr txBox="1"/>
          <p:nvPr/>
        </p:nvSpPr>
        <p:spPr>
          <a:xfrm>
            <a:off x="5323978" y="2605041"/>
            <a:ext cx="401772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无线网络</a:t>
            </a:r>
            <a:r>
              <a:rPr kumimoji="1" lang="zh-CN" altLang="en-US" sz="2400">
                <a:latin typeface="Microsoft YaHei" charset="-122"/>
                <a:ea typeface="Microsoft YaHei" charset="-122"/>
                <a:cs typeface="Microsoft YaHei" charset="-122"/>
              </a:rPr>
              <a:t>基本结构</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无线链路与无线网络特性</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1171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4828" y="1560559"/>
            <a:ext cx="11590932" cy="2862322"/>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数字调制</a:t>
            </a:r>
            <a:r>
              <a:rPr lang="zh-CN" altLang="en-US" sz="2400" dirty="0">
                <a:latin typeface="Microsoft YaHei" charset="-122"/>
                <a:ea typeface="Microsoft YaHei" charset="-122"/>
                <a:cs typeface="Microsoft YaHei" charset="-122"/>
              </a:rPr>
              <a:t>：利用数字基带信号控制载波信号的特征参量，使载波信号的这些参量的变化反映数字基带信号的信息，进而将数字基带信号变换为数字通带信号的过程。</a:t>
            </a:r>
          </a:p>
          <a:p>
            <a:pPr>
              <a:lnSpc>
                <a:spcPct val="150000"/>
              </a:lnSpc>
            </a:pPr>
            <a:r>
              <a:rPr lang="zh-CN" altLang="en-US" sz="2400" b="1" dirty="0">
                <a:latin typeface="Microsoft YaHei" charset="-122"/>
                <a:ea typeface="Microsoft YaHei" charset="-122"/>
                <a:cs typeface="Microsoft YaHei" charset="-122"/>
              </a:rPr>
              <a:t>数字解调</a:t>
            </a:r>
            <a:r>
              <a:rPr lang="zh-CN" altLang="en-US" sz="2400" dirty="0">
                <a:latin typeface="Microsoft YaHei" charset="-122"/>
                <a:ea typeface="Microsoft YaHei" charset="-122"/>
                <a:cs typeface="Microsoft YaHei" charset="-122"/>
              </a:rPr>
              <a:t>：在接收数据端需要将调制到载波信号中的数字基带信号卸载下来，还原为数字基带信号的过程。</a:t>
            </a:r>
            <a:endParaRPr lang="en-US" altLang="zh-CN" sz="2400" dirty="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数字频带传输系统</a:t>
            </a:r>
            <a:r>
              <a:rPr lang="zh-CN" altLang="en-US" sz="2400" dirty="0">
                <a:latin typeface="Microsoft YaHei" charset="-122"/>
                <a:ea typeface="Microsoft YaHei" charset="-122"/>
                <a:cs typeface="Microsoft YaHei" charset="-122"/>
              </a:rPr>
              <a:t>：实现</a:t>
            </a:r>
            <a:r>
              <a:rPr lang="zh-CN" altLang="en-US" sz="2400" dirty="0">
                <a:solidFill>
                  <a:srgbClr val="FF0000"/>
                </a:solidFill>
                <a:latin typeface="Microsoft YaHei" charset="-122"/>
                <a:ea typeface="Microsoft YaHei" charset="-122"/>
                <a:cs typeface="Microsoft YaHei" charset="-122"/>
              </a:rPr>
              <a:t>调制</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传输</a:t>
            </a:r>
            <a:r>
              <a:rPr lang="zh-CN" altLang="en-US" sz="2400" dirty="0">
                <a:latin typeface="Microsoft YaHei" charset="-122"/>
                <a:ea typeface="Microsoft YaHei" charset="-122"/>
                <a:cs typeface="Microsoft YaHei" charset="-122"/>
              </a:rPr>
              <a:t>与</a:t>
            </a:r>
            <a:r>
              <a:rPr lang="zh-CN" altLang="en-US" sz="2400" dirty="0">
                <a:solidFill>
                  <a:srgbClr val="FF0000"/>
                </a:solidFill>
                <a:latin typeface="Microsoft YaHei" charset="-122"/>
                <a:ea typeface="Microsoft YaHei" charset="-122"/>
                <a:cs typeface="Microsoft YaHei" charset="-122"/>
              </a:rPr>
              <a:t>解调</a:t>
            </a:r>
            <a:r>
              <a:rPr lang="zh-CN" altLang="en-US" sz="2400" dirty="0">
                <a:latin typeface="Microsoft YaHei" charset="-122"/>
                <a:ea typeface="Microsoft YaHei" charset="-122"/>
                <a:cs typeface="Microsoft YaHei" charset="-122"/>
              </a:rPr>
              <a:t>的传输系统。</a:t>
            </a:r>
          </a:p>
        </p:txBody>
      </p:sp>
      <p:sp>
        <p:nvSpPr>
          <p:cNvPr id="5"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8" name="左大括号 7"/>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extLst>
      <p:ext uri="{BB962C8B-B14F-4D97-AF65-F5344CB8AC3E}">
        <p14:creationId xmlns:p14="http://schemas.microsoft.com/office/powerpoint/2010/main" val="2054901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TextBox 11"/>
          <p:cNvSpPr txBox="1"/>
          <p:nvPr/>
        </p:nvSpPr>
        <p:spPr>
          <a:xfrm>
            <a:off x="519166" y="2213892"/>
            <a:ext cx="8888892" cy="1135054"/>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、无线主机</a:t>
            </a:r>
            <a:endParaRPr lang="en-US" altLang="zh-CN" sz="2400" dirty="0">
              <a:latin typeface="Microsoft YaHei" charset="-122"/>
              <a:ea typeface="Microsoft YaHei" charset="-122"/>
              <a:cs typeface="Microsoft YaHei" charset="-122"/>
            </a:endParaRPr>
          </a:p>
          <a:p>
            <a:pPr>
              <a:lnSpc>
                <a:spcPct val="150000"/>
              </a:lnSpc>
            </a:pPr>
            <a:endParaRPr lang="zh-CN" altLang="en-US" sz="2400" dirty="0">
              <a:solidFill>
                <a:schemeClr val="tx1"/>
              </a:solidFill>
              <a:latin typeface="Microsoft YaHei" charset="-122"/>
              <a:ea typeface="Microsoft YaHei" charset="-122"/>
              <a:cs typeface="Microsoft YaHei" charset="-122"/>
            </a:endParaRPr>
          </a:p>
        </p:txBody>
      </p:sp>
      <p:pic>
        <p:nvPicPr>
          <p:cNvPr id="4098" name="Picture 2" descr="2834153044370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192" y="1397192"/>
            <a:ext cx="2848392" cy="412047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3" name="矩形 2"/>
          <p:cNvSpPr/>
          <p:nvPr/>
        </p:nvSpPr>
        <p:spPr>
          <a:xfrm>
            <a:off x="127092" y="1548278"/>
            <a:ext cx="3262432" cy="646331"/>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一、无线网络基本结构</a:t>
            </a:r>
          </a:p>
        </p:txBody>
      </p:sp>
    </p:spTree>
    <p:extLst>
      <p:ext uri="{BB962C8B-B14F-4D97-AF65-F5344CB8AC3E}">
        <p14:creationId xmlns:p14="http://schemas.microsoft.com/office/powerpoint/2010/main" val="3550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TextBox 11"/>
          <p:cNvSpPr txBox="1"/>
          <p:nvPr/>
        </p:nvSpPr>
        <p:spPr>
          <a:xfrm>
            <a:off x="519166" y="2213892"/>
            <a:ext cx="8888892" cy="1689052"/>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、无线主机</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、无线链路</a:t>
            </a:r>
            <a:endParaRPr lang="en-US" altLang="zh-CN" sz="2400" dirty="0">
              <a:latin typeface="Microsoft YaHei" charset="-122"/>
              <a:ea typeface="Microsoft YaHei" charset="-122"/>
              <a:cs typeface="Microsoft YaHei" charset="-122"/>
              <a:sym typeface="+mn-ea"/>
            </a:endParaRPr>
          </a:p>
          <a:p>
            <a:pPr>
              <a:lnSpc>
                <a:spcPct val="150000"/>
              </a:lnSpc>
            </a:pPr>
            <a:endParaRPr lang="zh-CN" altLang="en-US" sz="2400" dirty="0">
              <a:solidFill>
                <a:schemeClr val="tx1"/>
              </a:solidFill>
              <a:latin typeface="Microsoft YaHei" charset="-122"/>
              <a:ea typeface="Microsoft YaHei" charset="-122"/>
              <a:cs typeface="Microsoft YaHei" charset="-122"/>
            </a:endParaRPr>
          </a:p>
        </p:txBody>
      </p:sp>
      <p:pic>
        <p:nvPicPr>
          <p:cNvPr id="4098" name="Picture 2" descr="2834153044370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192" y="1397192"/>
            <a:ext cx="2848392" cy="412047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3" name="矩形 2"/>
          <p:cNvSpPr/>
          <p:nvPr/>
        </p:nvSpPr>
        <p:spPr>
          <a:xfrm>
            <a:off x="127092" y="1548278"/>
            <a:ext cx="3262432" cy="646331"/>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一、无线网络基本结构</a:t>
            </a:r>
          </a:p>
        </p:txBody>
      </p:sp>
    </p:spTree>
    <p:extLst>
      <p:ext uri="{BB962C8B-B14F-4D97-AF65-F5344CB8AC3E}">
        <p14:creationId xmlns:p14="http://schemas.microsoft.com/office/powerpoint/2010/main" val="2400099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TextBox 11"/>
          <p:cNvSpPr txBox="1"/>
          <p:nvPr/>
        </p:nvSpPr>
        <p:spPr>
          <a:xfrm>
            <a:off x="519166" y="2213892"/>
            <a:ext cx="8888892" cy="2797048"/>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、无线主机</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、无线链路</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b="1" dirty="0">
                <a:latin typeface="Microsoft YaHei" charset="-122"/>
                <a:ea typeface="Microsoft YaHei" charset="-122"/>
                <a:cs typeface="Microsoft YaHei" charset="-122"/>
              </a:rPr>
              <a:t>3</a:t>
            </a:r>
            <a:r>
              <a:rPr lang="zh-CN" altLang="en-US" sz="2400" b="1" dirty="0">
                <a:latin typeface="Microsoft YaHei" charset="-122"/>
                <a:ea typeface="Microsoft YaHei" charset="-122"/>
                <a:cs typeface="Microsoft YaHei" charset="-122"/>
              </a:rPr>
              <a:t>、基站</a:t>
            </a:r>
            <a:r>
              <a:rPr lang="en-US" altLang="zh-CN" sz="2400" b="1" dirty="0">
                <a:latin typeface="Microsoft YaHei" charset="-122"/>
                <a:ea typeface="Microsoft YaHei" charset="-122"/>
                <a:cs typeface="Microsoft YaHei" charset="-122"/>
              </a:rPr>
              <a:t>(base station)</a:t>
            </a:r>
            <a:r>
              <a:rPr lang="zh-CN" altLang="en-US" sz="2400" b="1" dirty="0">
                <a:latin typeface="Microsoft YaHei" charset="-122"/>
                <a:ea typeface="Microsoft YaHei" charset="-122"/>
                <a:cs typeface="Microsoft YaHei" charset="-122"/>
              </a:rPr>
              <a:t>：</a:t>
            </a:r>
          </a:p>
          <a:p>
            <a:pPr>
              <a:lnSpc>
                <a:spcPct val="150000"/>
              </a:lnSpc>
            </a:pPr>
            <a:r>
              <a:rPr lang="zh-CN" altLang="en-US" sz="2400" dirty="0">
                <a:solidFill>
                  <a:schemeClr val="tx1"/>
                </a:solidFill>
                <a:latin typeface="Microsoft YaHei" charset="-122"/>
                <a:ea typeface="Microsoft YaHei" charset="-122"/>
                <a:cs typeface="Microsoft YaHei" charset="-122"/>
              </a:rPr>
              <a:t>     蜂窝网络中的</a:t>
            </a:r>
            <a:r>
              <a:rPr lang="zh-CN" altLang="en-US" sz="2400" b="1" dirty="0">
                <a:solidFill>
                  <a:schemeClr val="tx1"/>
                </a:solidFill>
                <a:latin typeface="Microsoft YaHei" charset="-122"/>
                <a:ea typeface="Microsoft YaHei" charset="-122"/>
                <a:cs typeface="Microsoft YaHei" charset="-122"/>
              </a:rPr>
              <a:t>蜂窝塔</a:t>
            </a:r>
            <a:r>
              <a:rPr lang="en-US" altLang="zh-CN" sz="2400" dirty="0">
                <a:solidFill>
                  <a:schemeClr val="tx1"/>
                </a:solidFill>
                <a:latin typeface="Microsoft YaHei" charset="-122"/>
                <a:ea typeface="Microsoft YaHei" charset="-122"/>
                <a:cs typeface="Microsoft YaHei" charset="-122"/>
              </a:rPr>
              <a:t>(cell tower)</a:t>
            </a:r>
            <a:endParaRPr lang="zh-CN" altLang="en-US" sz="2400" dirty="0">
              <a:solidFill>
                <a:schemeClr val="tx1"/>
              </a:solidFill>
              <a:latin typeface="Microsoft YaHei" charset="-122"/>
              <a:ea typeface="Microsoft YaHei" charset="-122"/>
              <a:cs typeface="Microsoft YaHei" charset="-122"/>
            </a:endParaRPr>
          </a:p>
          <a:p>
            <a:pPr>
              <a:lnSpc>
                <a:spcPct val="150000"/>
              </a:lnSpc>
            </a:pP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IEEE 802.11</a:t>
            </a:r>
            <a:r>
              <a:rPr lang="zh-CN" altLang="en-US" sz="2400" dirty="0">
                <a:solidFill>
                  <a:schemeClr val="tx1"/>
                </a:solidFill>
                <a:latin typeface="Microsoft YaHei" charset="-122"/>
                <a:ea typeface="Microsoft YaHei" charset="-122"/>
                <a:cs typeface="Microsoft YaHei" charset="-122"/>
              </a:rPr>
              <a:t>无线局域网中的</a:t>
            </a:r>
            <a:r>
              <a:rPr lang="zh-CN" altLang="en-US" sz="2400" b="1" dirty="0">
                <a:solidFill>
                  <a:schemeClr val="tx1"/>
                </a:solidFill>
                <a:latin typeface="Microsoft YaHei" charset="-122"/>
                <a:ea typeface="Microsoft YaHei" charset="-122"/>
                <a:cs typeface="Microsoft YaHei" charset="-122"/>
              </a:rPr>
              <a:t>接入点</a:t>
            </a:r>
            <a:r>
              <a:rPr lang="en-US" altLang="zh-CN" sz="2400" dirty="0">
                <a:solidFill>
                  <a:schemeClr val="tx1"/>
                </a:solidFill>
                <a:latin typeface="Microsoft YaHei" charset="-122"/>
                <a:ea typeface="Microsoft YaHei" charset="-122"/>
                <a:cs typeface="Microsoft YaHei" charset="-122"/>
              </a:rPr>
              <a:t>(Access Point</a:t>
            </a: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AP)</a:t>
            </a:r>
            <a:endParaRPr lang="en-US" altLang="zh-CN" sz="2400" dirty="0">
              <a:latin typeface="Microsoft YaHei" charset="-122"/>
              <a:ea typeface="Microsoft YaHei" charset="-122"/>
              <a:cs typeface="Microsoft YaHei" charset="-122"/>
            </a:endParaRPr>
          </a:p>
        </p:txBody>
      </p:sp>
      <p:pic>
        <p:nvPicPr>
          <p:cNvPr id="4098" name="Picture 2" descr="2834153044370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192" y="1397192"/>
            <a:ext cx="2848392" cy="412047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3" name="矩形 2"/>
          <p:cNvSpPr/>
          <p:nvPr/>
        </p:nvSpPr>
        <p:spPr>
          <a:xfrm>
            <a:off x="127092" y="1548278"/>
            <a:ext cx="3262432" cy="646331"/>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一、无线网络基本结构</a:t>
            </a:r>
          </a:p>
        </p:txBody>
      </p:sp>
    </p:spTree>
    <p:extLst>
      <p:ext uri="{BB962C8B-B14F-4D97-AF65-F5344CB8AC3E}">
        <p14:creationId xmlns:p14="http://schemas.microsoft.com/office/powerpoint/2010/main" val="1880690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2" name="TextBox 11"/>
          <p:cNvSpPr txBox="1"/>
          <p:nvPr/>
        </p:nvSpPr>
        <p:spPr>
          <a:xfrm>
            <a:off x="519166" y="2213892"/>
            <a:ext cx="8888892" cy="3416320"/>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、无线主机</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、无线链路</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b="1" dirty="0">
                <a:latin typeface="Microsoft YaHei" charset="-122"/>
                <a:ea typeface="Microsoft YaHei" charset="-122"/>
                <a:cs typeface="Microsoft YaHei" charset="-122"/>
              </a:rPr>
              <a:t>3</a:t>
            </a:r>
            <a:r>
              <a:rPr lang="zh-CN" altLang="en-US" sz="2400" b="1" dirty="0">
                <a:latin typeface="Microsoft YaHei" charset="-122"/>
                <a:ea typeface="Microsoft YaHei" charset="-122"/>
                <a:cs typeface="Microsoft YaHei" charset="-122"/>
              </a:rPr>
              <a:t>、基站</a:t>
            </a:r>
            <a:r>
              <a:rPr lang="en-US" altLang="zh-CN" sz="2400" b="1" dirty="0">
                <a:latin typeface="Microsoft YaHei" charset="-122"/>
                <a:ea typeface="Microsoft YaHei" charset="-122"/>
                <a:cs typeface="Microsoft YaHei" charset="-122"/>
              </a:rPr>
              <a:t>(base station)</a:t>
            </a:r>
            <a:r>
              <a:rPr lang="zh-CN" altLang="en-US" sz="2400" b="1" dirty="0">
                <a:latin typeface="Microsoft YaHei" charset="-122"/>
                <a:ea typeface="Microsoft YaHei" charset="-122"/>
                <a:cs typeface="Microsoft YaHei" charset="-122"/>
              </a:rPr>
              <a:t>：</a:t>
            </a:r>
          </a:p>
          <a:p>
            <a:pPr>
              <a:lnSpc>
                <a:spcPct val="150000"/>
              </a:lnSpc>
            </a:pPr>
            <a:r>
              <a:rPr lang="zh-CN" altLang="en-US" sz="2400" dirty="0">
                <a:solidFill>
                  <a:schemeClr val="tx1"/>
                </a:solidFill>
                <a:latin typeface="Microsoft YaHei" charset="-122"/>
                <a:ea typeface="Microsoft YaHei" charset="-122"/>
                <a:cs typeface="Microsoft YaHei" charset="-122"/>
              </a:rPr>
              <a:t>     蜂窝网络中的</a:t>
            </a:r>
            <a:r>
              <a:rPr lang="zh-CN" altLang="en-US" sz="2400" b="1" dirty="0">
                <a:solidFill>
                  <a:schemeClr val="tx1"/>
                </a:solidFill>
                <a:latin typeface="Microsoft YaHei" charset="-122"/>
                <a:ea typeface="Microsoft YaHei" charset="-122"/>
                <a:cs typeface="Microsoft YaHei" charset="-122"/>
              </a:rPr>
              <a:t>蜂窝塔</a:t>
            </a:r>
            <a:r>
              <a:rPr lang="en-US" altLang="zh-CN" sz="2400" dirty="0">
                <a:solidFill>
                  <a:schemeClr val="tx1"/>
                </a:solidFill>
                <a:latin typeface="Microsoft YaHei" charset="-122"/>
                <a:ea typeface="Microsoft YaHei" charset="-122"/>
                <a:cs typeface="Microsoft YaHei" charset="-122"/>
              </a:rPr>
              <a:t>(cell tower)</a:t>
            </a:r>
            <a:endParaRPr lang="zh-CN" altLang="en-US" sz="2400" dirty="0">
              <a:solidFill>
                <a:schemeClr val="tx1"/>
              </a:solidFill>
              <a:latin typeface="Microsoft YaHei" charset="-122"/>
              <a:ea typeface="Microsoft YaHei" charset="-122"/>
              <a:cs typeface="Microsoft YaHei" charset="-122"/>
            </a:endParaRPr>
          </a:p>
          <a:p>
            <a:pPr>
              <a:lnSpc>
                <a:spcPct val="150000"/>
              </a:lnSpc>
            </a:pP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IEEE 802.11</a:t>
            </a:r>
            <a:r>
              <a:rPr lang="zh-CN" altLang="en-US" sz="2400" dirty="0">
                <a:solidFill>
                  <a:schemeClr val="tx1"/>
                </a:solidFill>
                <a:latin typeface="Microsoft YaHei" charset="-122"/>
                <a:ea typeface="Microsoft YaHei" charset="-122"/>
                <a:cs typeface="Microsoft YaHei" charset="-122"/>
              </a:rPr>
              <a:t>无线局域网中的</a:t>
            </a:r>
            <a:r>
              <a:rPr lang="zh-CN" altLang="en-US" sz="2400" b="1" dirty="0">
                <a:solidFill>
                  <a:schemeClr val="tx1"/>
                </a:solidFill>
                <a:latin typeface="Microsoft YaHei" charset="-122"/>
                <a:ea typeface="Microsoft YaHei" charset="-122"/>
                <a:cs typeface="Microsoft YaHei" charset="-122"/>
              </a:rPr>
              <a:t>接入点</a:t>
            </a:r>
            <a:r>
              <a:rPr lang="en-US" altLang="zh-CN" sz="2400" dirty="0">
                <a:solidFill>
                  <a:schemeClr val="tx1"/>
                </a:solidFill>
                <a:latin typeface="Microsoft YaHei" charset="-122"/>
                <a:ea typeface="Microsoft YaHei" charset="-122"/>
                <a:cs typeface="Microsoft YaHei" charset="-122"/>
              </a:rPr>
              <a:t>(Access Point</a:t>
            </a: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 </a:t>
            </a:r>
            <a:r>
              <a:rPr lang="en-US" altLang="zh-CN" sz="2400" dirty="0">
                <a:solidFill>
                  <a:schemeClr val="tx1"/>
                </a:solidFill>
                <a:latin typeface="Microsoft YaHei" charset="-122"/>
                <a:ea typeface="Microsoft YaHei" charset="-122"/>
                <a:cs typeface="Microsoft YaHei" charset="-122"/>
              </a:rPr>
              <a:t>AP)</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、网络基础设施</a:t>
            </a:r>
            <a:endParaRPr lang="en-US" altLang="zh-CN" sz="2400" dirty="0">
              <a:latin typeface="Microsoft YaHei" charset="-122"/>
              <a:ea typeface="Microsoft YaHei" charset="-122"/>
              <a:cs typeface="Microsoft YaHei" charset="-122"/>
            </a:endParaRPr>
          </a:p>
        </p:txBody>
      </p:sp>
      <p:pic>
        <p:nvPicPr>
          <p:cNvPr id="4098" name="Picture 2" descr="2834153044370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192" y="1397192"/>
            <a:ext cx="2848392" cy="412047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3" name="矩形 2"/>
          <p:cNvSpPr/>
          <p:nvPr/>
        </p:nvSpPr>
        <p:spPr>
          <a:xfrm>
            <a:off x="127092" y="1548278"/>
            <a:ext cx="3262432" cy="646331"/>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一、无线网络基本结构</a:t>
            </a:r>
          </a:p>
        </p:txBody>
      </p:sp>
    </p:spTree>
    <p:extLst>
      <p:ext uri="{BB962C8B-B14F-4D97-AF65-F5344CB8AC3E}">
        <p14:creationId xmlns:p14="http://schemas.microsoft.com/office/powerpoint/2010/main" val="3086133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87592" y="2167020"/>
            <a:ext cx="10721897" cy="2862322"/>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基础设施模式</a:t>
            </a:r>
            <a:r>
              <a:rPr lang="zh-CN" altLang="en-US" sz="2400" dirty="0">
                <a:latin typeface="Microsoft YaHei" charset="-122"/>
                <a:ea typeface="Microsoft YaHei" charset="-122"/>
                <a:cs typeface="Microsoft YaHei" charset="-122"/>
              </a:rPr>
              <a:t>：</a:t>
            </a:r>
            <a:r>
              <a:rPr lang="zh-CN" altLang="en-US" sz="2400" dirty="0">
                <a:solidFill>
                  <a:schemeClr val="bg1"/>
                </a:solidFill>
                <a:latin typeface="Microsoft YaHei" charset="-122"/>
                <a:ea typeface="Microsoft YaHei" charset="-122"/>
                <a:cs typeface="Microsoft YaHei" charset="-122"/>
              </a:rPr>
              <a:t>无线主机与基站关联。</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、自组织网络</a:t>
            </a:r>
            <a:r>
              <a:rPr lang="en-US" altLang="zh-CN" sz="2400" dirty="0">
                <a:latin typeface="Microsoft YaHei" charset="-122"/>
                <a:ea typeface="Microsoft YaHei" charset="-122"/>
                <a:cs typeface="Microsoft YaHei" charset="-122"/>
              </a:rPr>
              <a:t>(Ad Hoc Network)</a:t>
            </a:r>
            <a:r>
              <a:rPr lang="zh-CN" altLang="en-US" sz="2400" dirty="0">
                <a:latin typeface="Microsoft YaHei" charset="-122"/>
                <a:ea typeface="Microsoft YaHei" charset="-122"/>
                <a:cs typeface="Microsoft YaHei" charset="-122"/>
              </a:rPr>
              <a:t>、特定网络、</a:t>
            </a:r>
            <a:r>
              <a:rPr lang="en-US" altLang="zh-CN" sz="2400" dirty="0">
                <a:latin typeface="Microsoft YaHei" charset="-122"/>
                <a:ea typeface="Microsoft YaHei" charset="-122"/>
                <a:cs typeface="Microsoft YaHei" charset="-122"/>
                <a:sym typeface="+mn-ea"/>
              </a:rPr>
              <a:t>Ad Hoc</a:t>
            </a:r>
            <a:r>
              <a:rPr lang="zh-CN" altLang="en-US" sz="2400" dirty="0">
                <a:latin typeface="Microsoft YaHei" charset="-122"/>
                <a:ea typeface="Microsoft YaHei" charset="-122"/>
                <a:cs typeface="Microsoft YaHei" charset="-122"/>
                <a:sym typeface="+mn-ea"/>
              </a:rPr>
              <a:t>网络：</a:t>
            </a:r>
            <a:r>
              <a:rPr lang="zh-CN" altLang="en-US" sz="2400" dirty="0">
                <a:solidFill>
                  <a:schemeClr val="bg1"/>
                </a:solidFill>
                <a:latin typeface="Microsoft YaHei" charset="-122"/>
                <a:ea typeface="Microsoft YaHei" charset="-122"/>
                <a:cs typeface="Microsoft YaHei" charset="-122"/>
                <a:sym typeface="+mn-ea"/>
              </a:rPr>
              <a:t>无线主机不通过基站，直接与另一个无线主机直接通信</a:t>
            </a:r>
            <a:endParaRPr lang="en-US" altLang="zh-CN" sz="2400" dirty="0">
              <a:solidFill>
                <a:schemeClr val="bg1"/>
              </a:solidFill>
              <a:latin typeface="Microsoft YaHei" charset="-122"/>
              <a:ea typeface="Microsoft YaHei" charset="-122"/>
              <a:cs typeface="Microsoft YaHei" charset="-122"/>
              <a:sym typeface="+mn-ea"/>
            </a:endParaRPr>
          </a:p>
          <a:p>
            <a:pPr>
              <a:lnSpc>
                <a:spcPct val="150000"/>
              </a:lnSpc>
            </a:pPr>
            <a:r>
              <a:rPr lang="zh-CN" altLang="en-US" sz="2000" dirty="0">
                <a:solidFill>
                  <a:schemeClr val="bg1"/>
                </a:solidFill>
                <a:latin typeface="Microsoft YaHei" charset="-122"/>
                <a:ea typeface="Microsoft YaHei" charset="-122"/>
                <a:cs typeface="Microsoft YaHei" charset="-122"/>
                <a:sym typeface="+mn-ea"/>
              </a:rPr>
              <a:t>      </a:t>
            </a:r>
            <a:r>
              <a:rPr lang="zh-CN" altLang="en-US" sz="2400" dirty="0">
                <a:solidFill>
                  <a:schemeClr val="bg1"/>
                </a:solidFill>
                <a:latin typeface="Microsoft YaHei" charset="-122"/>
                <a:ea typeface="Microsoft YaHei" charset="-122"/>
                <a:cs typeface="Microsoft YaHei" charset="-122"/>
                <a:sym typeface="+mn-ea"/>
              </a:rPr>
              <a:t>自组织网络：由一组用户群构成，不需要基站、没有固定的路由器的移动通信模式。自组织网络中的每个结点都兼有路由器和主机两种功能。 </a:t>
            </a:r>
          </a:p>
        </p:txBody>
      </p:sp>
      <p:sp>
        <p:nvSpPr>
          <p:cNvPr id="5" name="文本框 4"/>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6" name="左大括号 5"/>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7" name="文本框 6"/>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16"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7" name="矩形 16"/>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18" name="矩形 17"/>
          <p:cNvSpPr/>
          <p:nvPr/>
        </p:nvSpPr>
        <p:spPr>
          <a:xfrm>
            <a:off x="127092" y="1548278"/>
            <a:ext cx="2646878" cy="581057"/>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二、无线网络模式</a:t>
            </a:r>
          </a:p>
        </p:txBody>
      </p:sp>
    </p:spTree>
    <p:extLst>
      <p:ext uri="{BB962C8B-B14F-4D97-AF65-F5344CB8AC3E}">
        <p14:creationId xmlns:p14="http://schemas.microsoft.com/office/powerpoint/2010/main" val="1495293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87592" y="2167020"/>
            <a:ext cx="10721897" cy="2862322"/>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基础设施模式</a:t>
            </a:r>
            <a:r>
              <a:rPr lang="zh-CN" altLang="en-US" sz="2400" dirty="0">
                <a:latin typeface="Microsoft YaHei" charset="-122"/>
                <a:ea typeface="Microsoft YaHei" charset="-122"/>
                <a:cs typeface="Microsoft YaHei" charset="-122"/>
              </a:rPr>
              <a:t>：无线主机与基站关联。</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、自组织网络</a:t>
            </a:r>
            <a:r>
              <a:rPr lang="en-US" altLang="zh-CN" sz="2400" dirty="0">
                <a:latin typeface="Microsoft YaHei" charset="-122"/>
                <a:ea typeface="Microsoft YaHei" charset="-122"/>
                <a:cs typeface="Microsoft YaHei" charset="-122"/>
              </a:rPr>
              <a:t>(Ad Hoc Network)</a:t>
            </a:r>
            <a:r>
              <a:rPr lang="zh-CN" altLang="en-US" sz="2400" dirty="0">
                <a:latin typeface="Microsoft YaHei" charset="-122"/>
                <a:ea typeface="Microsoft YaHei" charset="-122"/>
                <a:cs typeface="Microsoft YaHei" charset="-122"/>
              </a:rPr>
              <a:t>、特定网络、</a:t>
            </a:r>
            <a:r>
              <a:rPr lang="en-US" altLang="zh-CN" sz="2400" dirty="0">
                <a:latin typeface="Microsoft YaHei" charset="-122"/>
                <a:ea typeface="Microsoft YaHei" charset="-122"/>
                <a:cs typeface="Microsoft YaHei" charset="-122"/>
                <a:sym typeface="+mn-ea"/>
              </a:rPr>
              <a:t>Ad Hoc</a:t>
            </a:r>
            <a:r>
              <a:rPr lang="zh-CN" altLang="en-US" sz="2400" dirty="0">
                <a:latin typeface="Microsoft YaHei" charset="-122"/>
                <a:ea typeface="Microsoft YaHei" charset="-122"/>
                <a:cs typeface="Microsoft YaHei" charset="-122"/>
                <a:sym typeface="+mn-ea"/>
              </a:rPr>
              <a:t>网络：</a:t>
            </a:r>
            <a:r>
              <a:rPr lang="zh-CN" altLang="en-US" sz="2400" dirty="0">
                <a:solidFill>
                  <a:schemeClr val="bg1"/>
                </a:solidFill>
                <a:latin typeface="Microsoft YaHei" charset="-122"/>
                <a:ea typeface="Microsoft YaHei" charset="-122"/>
                <a:cs typeface="Microsoft YaHei" charset="-122"/>
                <a:sym typeface="+mn-ea"/>
              </a:rPr>
              <a:t>无线主机不通过基站，直接与另一个无线主机直接通信</a:t>
            </a:r>
            <a:endParaRPr lang="en-US" altLang="zh-CN" sz="2400" dirty="0">
              <a:solidFill>
                <a:schemeClr val="bg1"/>
              </a:solidFill>
              <a:latin typeface="Microsoft YaHei" charset="-122"/>
              <a:ea typeface="Microsoft YaHei" charset="-122"/>
              <a:cs typeface="Microsoft YaHei" charset="-122"/>
              <a:sym typeface="+mn-ea"/>
            </a:endParaRPr>
          </a:p>
          <a:p>
            <a:pPr>
              <a:lnSpc>
                <a:spcPct val="150000"/>
              </a:lnSpc>
            </a:pPr>
            <a:r>
              <a:rPr lang="zh-CN" altLang="en-US" sz="2000" dirty="0">
                <a:solidFill>
                  <a:schemeClr val="bg1"/>
                </a:solidFill>
                <a:latin typeface="Microsoft YaHei" charset="-122"/>
                <a:ea typeface="Microsoft YaHei" charset="-122"/>
                <a:cs typeface="Microsoft YaHei" charset="-122"/>
                <a:sym typeface="+mn-ea"/>
              </a:rPr>
              <a:t>      </a:t>
            </a:r>
            <a:r>
              <a:rPr lang="zh-CN" altLang="en-US" sz="2400" dirty="0">
                <a:solidFill>
                  <a:schemeClr val="bg1"/>
                </a:solidFill>
                <a:latin typeface="Microsoft YaHei" charset="-122"/>
                <a:ea typeface="Microsoft YaHei" charset="-122"/>
                <a:cs typeface="Microsoft YaHei" charset="-122"/>
                <a:sym typeface="+mn-ea"/>
              </a:rPr>
              <a:t>自组织网络：由一组用户群构成，不需要基站、没有固定的路由器的移动通信模式。自组织网络中的每个结点都兼有路由器和主机两种功能。 </a:t>
            </a:r>
          </a:p>
        </p:txBody>
      </p:sp>
      <p:sp>
        <p:nvSpPr>
          <p:cNvPr id="5" name="文本框 4"/>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6" name="左大括号 5"/>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7" name="文本框 6"/>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16"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7" name="矩形 16"/>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18" name="矩形 17"/>
          <p:cNvSpPr/>
          <p:nvPr/>
        </p:nvSpPr>
        <p:spPr>
          <a:xfrm>
            <a:off x="127092" y="1548278"/>
            <a:ext cx="2646878" cy="581057"/>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二、无线网络模式</a:t>
            </a:r>
          </a:p>
        </p:txBody>
      </p:sp>
    </p:spTree>
    <p:extLst>
      <p:ext uri="{BB962C8B-B14F-4D97-AF65-F5344CB8AC3E}">
        <p14:creationId xmlns:p14="http://schemas.microsoft.com/office/powerpoint/2010/main" val="23607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87592" y="2167020"/>
            <a:ext cx="10721897" cy="2862322"/>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基础设施模式</a:t>
            </a:r>
            <a:r>
              <a:rPr lang="zh-CN" altLang="en-US" sz="2400" dirty="0">
                <a:latin typeface="Microsoft YaHei" charset="-122"/>
                <a:ea typeface="Microsoft YaHei" charset="-122"/>
                <a:cs typeface="Microsoft YaHei" charset="-122"/>
              </a:rPr>
              <a:t>：无线主机与基站关联。</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、自组织网络</a:t>
            </a:r>
            <a:r>
              <a:rPr lang="en-US" altLang="zh-CN" sz="2400" dirty="0">
                <a:latin typeface="Microsoft YaHei" charset="-122"/>
                <a:ea typeface="Microsoft YaHei" charset="-122"/>
                <a:cs typeface="Microsoft YaHei" charset="-122"/>
              </a:rPr>
              <a:t>(Ad Hoc Network)</a:t>
            </a:r>
            <a:r>
              <a:rPr lang="zh-CN" altLang="en-US" sz="2400" dirty="0">
                <a:latin typeface="Microsoft YaHei" charset="-122"/>
                <a:ea typeface="Microsoft YaHei" charset="-122"/>
                <a:cs typeface="Microsoft YaHei" charset="-122"/>
              </a:rPr>
              <a:t>、特定网络、</a:t>
            </a:r>
            <a:r>
              <a:rPr lang="en-US" altLang="zh-CN" sz="2400" dirty="0">
                <a:latin typeface="Microsoft YaHei" charset="-122"/>
                <a:ea typeface="Microsoft YaHei" charset="-122"/>
                <a:cs typeface="Microsoft YaHei" charset="-122"/>
                <a:sym typeface="+mn-ea"/>
              </a:rPr>
              <a:t>Ad Hoc</a:t>
            </a:r>
            <a:r>
              <a:rPr lang="zh-CN" altLang="en-US" sz="2400" dirty="0">
                <a:latin typeface="Microsoft YaHei" charset="-122"/>
                <a:ea typeface="Microsoft YaHei" charset="-122"/>
                <a:cs typeface="Microsoft YaHei" charset="-122"/>
                <a:sym typeface="+mn-ea"/>
              </a:rPr>
              <a:t>网络：无线主机不通过基站，直接与另一个无线主机直接通信</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000" dirty="0">
                <a:latin typeface="Microsoft YaHei" charset="-122"/>
                <a:ea typeface="Microsoft YaHei" charset="-122"/>
                <a:cs typeface="Microsoft YaHei" charset="-122"/>
                <a:sym typeface="+mn-ea"/>
              </a:rPr>
              <a:t>      </a:t>
            </a:r>
            <a:r>
              <a:rPr lang="zh-CN" altLang="en-US" sz="2400" dirty="0">
                <a:latin typeface="Microsoft YaHei" charset="-122"/>
                <a:ea typeface="Microsoft YaHei" charset="-122"/>
                <a:cs typeface="Microsoft YaHei" charset="-122"/>
                <a:sym typeface="+mn-ea"/>
              </a:rPr>
              <a:t>自组织网络：由一组用户群构成，不需要基站、没有固定的路由器的移动通信模式。自组织网络中的每个结点都</a:t>
            </a:r>
            <a:r>
              <a:rPr lang="zh-CN" altLang="en-US" sz="2400" dirty="0">
                <a:solidFill>
                  <a:srgbClr val="FF0000"/>
                </a:solidFill>
                <a:latin typeface="Microsoft YaHei" charset="-122"/>
                <a:ea typeface="Microsoft YaHei" charset="-122"/>
                <a:cs typeface="Microsoft YaHei" charset="-122"/>
                <a:sym typeface="+mn-ea"/>
              </a:rPr>
              <a:t>兼有</a:t>
            </a:r>
            <a:r>
              <a:rPr lang="zh-CN" altLang="en-US" sz="2400" dirty="0">
                <a:latin typeface="Microsoft YaHei" charset="-122"/>
                <a:ea typeface="Microsoft YaHei" charset="-122"/>
                <a:cs typeface="Microsoft YaHei" charset="-122"/>
                <a:sym typeface="+mn-ea"/>
              </a:rPr>
              <a:t>路由器和主机</a:t>
            </a:r>
            <a:r>
              <a:rPr lang="zh-CN" altLang="en-US" sz="2400" dirty="0">
                <a:solidFill>
                  <a:srgbClr val="FF0000"/>
                </a:solidFill>
                <a:latin typeface="Microsoft YaHei" charset="-122"/>
                <a:ea typeface="Microsoft YaHei" charset="-122"/>
                <a:cs typeface="Microsoft YaHei" charset="-122"/>
                <a:sym typeface="+mn-ea"/>
              </a:rPr>
              <a:t>两种功能</a:t>
            </a:r>
            <a:r>
              <a:rPr lang="zh-CN" altLang="en-US" sz="2400" dirty="0">
                <a:latin typeface="Microsoft YaHei" charset="-122"/>
                <a:ea typeface="Microsoft YaHei" charset="-122"/>
                <a:cs typeface="Microsoft YaHei" charset="-122"/>
                <a:sym typeface="+mn-ea"/>
              </a:rPr>
              <a:t>。 </a:t>
            </a:r>
          </a:p>
        </p:txBody>
      </p:sp>
      <p:sp>
        <p:nvSpPr>
          <p:cNvPr id="5" name="文本框 4"/>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6" name="左大括号 5"/>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7" name="文本框 6"/>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无线网络基本结构</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无线链路与无线网络特性</a:t>
            </a:r>
            <a:endParaRPr kumimoji="1" lang="en-US" altLang="zh-CN" sz="1400" dirty="0">
              <a:latin typeface="Microsoft YaHei" charset="-122"/>
              <a:ea typeface="Microsoft YaHei" charset="-122"/>
              <a:cs typeface="Microsoft YaHei" charset="-122"/>
            </a:endParaRPr>
          </a:p>
        </p:txBody>
      </p:sp>
      <p:sp>
        <p:nvSpPr>
          <p:cNvPr id="16" name="文本框 2"/>
          <p:cNvSpPr txBox="1"/>
          <p:nvPr>
            <p:custDataLst>
              <p:tags r:id="rId1"/>
            </p:custDataLst>
          </p:nvPr>
        </p:nvSpPr>
        <p:spPr>
          <a:xfrm>
            <a:off x="127092" y="595539"/>
            <a:ext cx="35670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7.1.1</a:t>
            </a:r>
            <a:r>
              <a:rPr lang="zh-CN" altLang="en-US" sz="2400" b="0" dirty="0">
                <a:solidFill>
                  <a:schemeClr val="tx1"/>
                </a:solidFill>
                <a:latin typeface="Microsoft YaHei" charset="-122"/>
                <a:ea typeface="Microsoft YaHei" charset="-122"/>
                <a:cs typeface="Microsoft YaHei" charset="-122"/>
                <a:sym typeface="+mn-ea"/>
              </a:rPr>
              <a:t> 无线网络基本结构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17" name="矩形 16"/>
          <p:cNvSpPr/>
          <p:nvPr/>
        </p:nvSpPr>
        <p:spPr>
          <a:xfrm>
            <a:off x="130752" y="152632"/>
            <a:ext cx="2064989"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7.1.1</a:t>
            </a:r>
            <a:r>
              <a:rPr lang="zh-CN" altLang="en-US" sz="1200" dirty="0">
                <a:solidFill>
                  <a:schemeClr val="bg1">
                    <a:lumMod val="75000"/>
                  </a:schemeClr>
                </a:solidFill>
                <a:latin typeface="Helvetica Neue For Number" charset="0"/>
              </a:rPr>
              <a:t>一、无线网络基本结构</a:t>
            </a:r>
            <a:endParaRPr lang="zh-CN" altLang="en-US" sz="1200" dirty="0">
              <a:solidFill>
                <a:schemeClr val="bg1">
                  <a:lumMod val="75000"/>
                </a:schemeClr>
              </a:solidFill>
            </a:endParaRPr>
          </a:p>
        </p:txBody>
      </p:sp>
      <p:sp>
        <p:nvSpPr>
          <p:cNvPr id="18" name="矩形 17"/>
          <p:cNvSpPr/>
          <p:nvPr/>
        </p:nvSpPr>
        <p:spPr>
          <a:xfrm>
            <a:off x="127092" y="1548278"/>
            <a:ext cx="2646878" cy="581057"/>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二、无线网络模式</a:t>
            </a:r>
          </a:p>
        </p:txBody>
      </p:sp>
    </p:spTree>
    <p:extLst>
      <p:ext uri="{BB962C8B-B14F-4D97-AF65-F5344CB8AC3E}">
        <p14:creationId xmlns:p14="http://schemas.microsoft.com/office/powerpoint/2010/main" val="732556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15753" y="364878"/>
            <a:ext cx="444651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无线链路与无线网络特性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5" name="TextBox 4"/>
          <p:cNvSpPr txBox="1"/>
          <p:nvPr/>
        </p:nvSpPr>
        <p:spPr>
          <a:xfrm>
            <a:off x="634228" y="1539091"/>
            <a:ext cx="10002190"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一、无线链路的特点：</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、信号强度的衰减：路径损耗</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、干扰</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、多径传播</a:t>
            </a:r>
            <a:endParaRPr lang="en-US" altLang="zh-CN" sz="2400" dirty="0">
              <a:latin typeface="Microsoft YaHei" charset="-122"/>
              <a:ea typeface="Microsoft YaHei" charset="-122"/>
              <a:cs typeface="Microsoft YaHei" charset="-122"/>
            </a:endParaRPr>
          </a:p>
        </p:txBody>
      </p:sp>
      <p:sp>
        <p:nvSpPr>
          <p:cNvPr id="6" name="文本框 5"/>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7" name="左大括号 6"/>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8" name="文本框 7"/>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无线网络基本结构</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无线链路与无线网络特性</a:t>
            </a:r>
            <a:endParaRPr kumimoji="1" lang="en-US" altLang="zh-CN" sz="1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945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15753" y="364878"/>
            <a:ext cx="444651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无线链路与无线网络特性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无线网络基本结构</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无线链路与无线网络特性</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54364" y="1317617"/>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二、隐藏站现象</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19424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15753" y="364878"/>
            <a:ext cx="444651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7.2.2</a:t>
            </a:r>
            <a:r>
              <a:rPr lang="zh-CN" altLang="en-US" sz="2400" b="0" dirty="0">
                <a:solidFill>
                  <a:schemeClr val="tx1"/>
                </a:solidFill>
                <a:latin typeface="Microsoft YaHei" charset="-122"/>
                <a:ea typeface="Microsoft YaHei" charset="-122"/>
                <a:cs typeface="Microsoft YaHei" charset="-122"/>
                <a:sym typeface="+mn-ea"/>
              </a:rPr>
              <a:t> 无线链路与无线网络特性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7" name="文本框 6"/>
          <p:cNvSpPr txBox="1"/>
          <p:nvPr/>
        </p:nvSpPr>
        <p:spPr>
          <a:xfrm>
            <a:off x="8886146" y="529477"/>
            <a:ext cx="1043825" cy="311771"/>
          </a:xfrm>
          <a:prstGeom prst="rect">
            <a:avLst/>
          </a:prstGeom>
          <a:noFill/>
        </p:spPr>
        <p:txBody>
          <a:bodyPr wrap="square" rtlCol="0">
            <a:spAutoFit/>
          </a:bodyPr>
          <a:lstStyle/>
          <a:p>
            <a:r>
              <a:rPr kumimoji="1" lang="zh-CN" altLang="en-US" sz="1400">
                <a:latin typeface="Microsoft YaHei" charset="-122"/>
                <a:ea typeface="Microsoft YaHei" charset="-122"/>
                <a:cs typeface="Microsoft YaHei" charset="-122"/>
              </a:rPr>
              <a:t>无线网络</a:t>
            </a:r>
          </a:p>
        </p:txBody>
      </p:sp>
      <p:sp>
        <p:nvSpPr>
          <p:cNvPr id="8" name="左大括号 7"/>
          <p:cNvSpPr/>
          <p:nvPr/>
        </p:nvSpPr>
        <p:spPr>
          <a:xfrm>
            <a:off x="9929971" y="162282"/>
            <a:ext cx="253167" cy="100784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9" name="文本框 8"/>
          <p:cNvSpPr txBox="1"/>
          <p:nvPr/>
        </p:nvSpPr>
        <p:spPr>
          <a:xfrm>
            <a:off x="10183138" y="152452"/>
            <a:ext cx="2252702" cy="1061829"/>
          </a:xfrm>
          <a:prstGeom prst="rect">
            <a:avLst/>
          </a:prstGeom>
          <a:noFill/>
        </p:spPr>
        <p:txBody>
          <a:bodyPr wrap="square" rtlCol="0">
            <a:spAutoFit/>
          </a:bodyPr>
          <a:lstStyle/>
          <a:p>
            <a:pPr>
              <a:lnSpc>
                <a:spcPct val="150000"/>
              </a:lnSpc>
            </a:pPr>
            <a:r>
              <a:rPr kumimoji="1" lang="zh-CN" altLang="en-US" sz="1400" dirty="0">
                <a:latin typeface="Microsoft YaHei" charset="-122"/>
                <a:ea typeface="Microsoft YaHei" charset="-122"/>
                <a:cs typeface="Microsoft YaHei" charset="-122"/>
              </a:rPr>
              <a:t>无线网络基本结构</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r>
              <a:rPr kumimoji="1" lang="zh-CN" altLang="en-US" sz="1400" dirty="0">
                <a:solidFill>
                  <a:srgbClr val="FF0000"/>
                </a:solidFill>
                <a:latin typeface="Microsoft YaHei" charset="-122"/>
                <a:ea typeface="Microsoft YaHei" charset="-122"/>
                <a:cs typeface="Microsoft YaHei" charset="-122"/>
              </a:rPr>
              <a:t>无线链路与无线网络特性</a:t>
            </a:r>
            <a:endParaRPr kumimoji="1" lang="en-US" altLang="zh-CN" sz="1400" dirty="0">
              <a:solidFill>
                <a:srgbClr val="FF0000"/>
              </a:solidFill>
              <a:latin typeface="Microsoft YaHei" charset="-122"/>
              <a:ea typeface="Microsoft YaHei" charset="-122"/>
              <a:cs typeface="Microsoft YaHei" charset="-122"/>
            </a:endParaRPr>
          </a:p>
        </p:txBody>
      </p:sp>
      <p:sp>
        <p:nvSpPr>
          <p:cNvPr id="10" name="TextBox 4"/>
          <p:cNvSpPr txBox="1"/>
          <p:nvPr/>
        </p:nvSpPr>
        <p:spPr>
          <a:xfrm>
            <a:off x="54364" y="1317617"/>
            <a:ext cx="10002190" cy="581057"/>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二、隐藏站现象</a:t>
            </a:r>
            <a:endParaRPr lang="en-US" altLang="zh-CN" sz="2400" dirty="0">
              <a:latin typeface="Microsoft YaHei" charset="-122"/>
              <a:ea typeface="Microsoft YaHei" charset="-122"/>
              <a:cs typeface="Microsoft YaHei" charset="-122"/>
            </a:endParaRPr>
          </a:p>
        </p:txBody>
      </p:sp>
      <p:sp>
        <p:nvSpPr>
          <p:cNvPr id="11" name="TextBox 4"/>
          <p:cNvSpPr txBox="1"/>
          <p:nvPr/>
        </p:nvSpPr>
        <p:spPr>
          <a:xfrm>
            <a:off x="625602" y="2046168"/>
            <a:ext cx="11225022" cy="2308324"/>
          </a:xfrm>
          <a:prstGeom prst="rect">
            <a:avLst/>
          </a:prstGeom>
          <a:noFill/>
        </p:spPr>
        <p:txBody>
          <a:bodyPr wrap="square" rtlCol="0">
            <a:spAutoFit/>
          </a:bodyPr>
          <a:lstStyle/>
          <a:p>
            <a:pPr>
              <a:lnSpc>
                <a:spcPct val="150000"/>
              </a:lnSpc>
            </a:pPr>
            <a:r>
              <a:rPr lang="en-US" altLang="zh-CN" sz="240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、站点</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都向站点</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发送数据；</a:t>
            </a: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、站点</a:t>
            </a:r>
            <a:r>
              <a:rPr lang="en-US" altLang="zh-CN" sz="2400" dirty="0">
                <a:latin typeface="Microsoft YaHei" charset="-122"/>
                <a:ea typeface="Microsoft YaHei" charset="-122"/>
                <a:cs typeface="Microsoft YaHei" charset="-122"/>
                <a:sym typeface="+mn-ea"/>
              </a:rPr>
              <a:t>A</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C</a:t>
            </a:r>
            <a:r>
              <a:rPr lang="zh-CN" altLang="en-US" sz="2400" dirty="0">
                <a:latin typeface="Microsoft YaHei" charset="-122"/>
                <a:ea typeface="Microsoft YaHei" charset="-122"/>
                <a:cs typeface="Microsoft YaHei" charset="-122"/>
                <a:sym typeface="+mn-ea"/>
              </a:rPr>
              <a:t>之间有物理阻挡，双方都无法检测出对方发送的信号。</a:t>
            </a: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、站点</a:t>
            </a:r>
            <a:r>
              <a:rPr lang="en-US" altLang="zh-CN" sz="2400" dirty="0">
                <a:latin typeface="Microsoft YaHei" charset="-122"/>
                <a:ea typeface="Microsoft YaHei" charset="-122"/>
                <a:cs typeface="Microsoft YaHei" charset="-122"/>
                <a:sym typeface="+mn-ea"/>
              </a:rPr>
              <a:t>A</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C</a:t>
            </a:r>
            <a:r>
              <a:rPr lang="zh-CN" altLang="en-US" sz="2400" dirty="0">
                <a:latin typeface="Microsoft YaHei" charset="-122"/>
                <a:ea typeface="Microsoft YaHei" charset="-122"/>
                <a:cs typeface="Microsoft YaHei" charset="-122"/>
                <a:sym typeface="+mn-ea"/>
              </a:rPr>
              <a:t>都向站点</a:t>
            </a:r>
            <a:r>
              <a:rPr lang="en-US" altLang="zh-CN" sz="2400" dirty="0">
                <a:latin typeface="Microsoft YaHei" charset="-122"/>
                <a:ea typeface="Microsoft YaHei" charset="-122"/>
                <a:cs typeface="Microsoft YaHei" charset="-122"/>
                <a:sym typeface="+mn-ea"/>
              </a:rPr>
              <a:t>B</a:t>
            </a:r>
            <a:r>
              <a:rPr lang="zh-CN" altLang="en-US" sz="2400" dirty="0">
                <a:latin typeface="Microsoft YaHei" charset="-122"/>
                <a:ea typeface="Microsoft YaHei" charset="-122"/>
                <a:cs typeface="Microsoft YaHei" charset="-122"/>
                <a:sym typeface="+mn-ea"/>
              </a:rPr>
              <a:t>发送数据时，发生碰撞，站点</a:t>
            </a:r>
            <a:r>
              <a:rPr lang="en-US" altLang="zh-CN" sz="2400" dirty="0">
                <a:latin typeface="Microsoft YaHei" charset="-122"/>
                <a:ea typeface="Microsoft YaHei" charset="-122"/>
                <a:cs typeface="Microsoft YaHei" charset="-122"/>
                <a:sym typeface="+mn-ea"/>
              </a:rPr>
              <a:t>B</a:t>
            </a:r>
            <a:r>
              <a:rPr lang="zh-CN" altLang="en-US" sz="2400" dirty="0">
                <a:latin typeface="Microsoft YaHei" charset="-122"/>
                <a:ea typeface="Microsoft YaHei" charset="-122"/>
                <a:cs typeface="Microsoft YaHei" charset="-122"/>
                <a:sym typeface="+mn-ea"/>
              </a:rPr>
              <a:t>无法正确接收任何一方的数据。</a:t>
            </a: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078" t="51783" r="58928" b="5271"/>
          <a:stretch>
            <a:fillRect/>
          </a:stretch>
        </p:blipFill>
        <p:spPr>
          <a:xfrm>
            <a:off x="4181729" y="3907071"/>
            <a:ext cx="2859151" cy="2558616"/>
          </a:xfrm>
          <a:prstGeom prst="roundRect">
            <a:avLst/>
          </a:prstGeom>
        </p:spPr>
      </p:pic>
    </p:spTree>
    <p:extLst>
      <p:ext uri="{BB962C8B-B14F-4D97-AF65-F5344CB8AC3E}">
        <p14:creationId xmlns:p14="http://schemas.microsoft.com/office/powerpoint/2010/main" val="192443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89678" y="2388587"/>
            <a:ext cx="8872522" cy="2762030"/>
            <a:chOff x="735180" y="2388587"/>
            <a:chExt cx="8872522" cy="2762030"/>
          </a:xfrm>
        </p:grpSpPr>
        <p:sp>
          <p:nvSpPr>
            <p:cNvPr id="7" name="矩形 6"/>
            <p:cNvSpPr/>
            <p:nvPr/>
          </p:nvSpPr>
          <p:spPr>
            <a:xfrm>
              <a:off x="4360300" y="3397425"/>
              <a:ext cx="91260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信道</a:t>
              </a:r>
            </a:p>
          </p:txBody>
        </p:sp>
        <p:sp>
          <p:nvSpPr>
            <p:cNvPr id="8" name="矩形 7"/>
            <p:cNvSpPr/>
            <p:nvPr/>
          </p:nvSpPr>
          <p:spPr>
            <a:xfrm>
              <a:off x="5740732" y="3408052"/>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解调器</a:t>
              </a:r>
            </a:p>
          </p:txBody>
        </p:sp>
        <p:sp>
          <p:nvSpPr>
            <p:cNvPr id="9" name="矩形 8"/>
            <p:cNvSpPr/>
            <p:nvPr/>
          </p:nvSpPr>
          <p:spPr>
            <a:xfrm>
              <a:off x="2402318" y="3397425"/>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调制器</a:t>
              </a:r>
            </a:p>
          </p:txBody>
        </p:sp>
        <p:cxnSp>
          <p:nvCxnSpPr>
            <p:cNvPr id="10" name="直接箭头连接符 9"/>
            <p:cNvCxnSpPr/>
            <p:nvPr/>
          </p:nvCxnSpPr>
          <p:spPr>
            <a:xfrm>
              <a:off x="735180" y="3716401"/>
              <a:ext cx="16671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5180" y="3286075"/>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数字基带信号</a:t>
              </a:r>
            </a:p>
          </p:txBody>
        </p:sp>
        <p:cxnSp>
          <p:nvCxnSpPr>
            <p:cNvPr id="13" name="直接箭头连接符 12"/>
            <p:cNvCxnSpPr/>
            <p:nvPr/>
          </p:nvCxnSpPr>
          <p:spPr>
            <a:xfrm>
              <a:off x="5272900"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84627" y="3281070"/>
              <a:ext cx="2323075"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数字基带信号</a:t>
              </a:r>
            </a:p>
          </p:txBody>
        </p:sp>
        <p:cxnSp>
          <p:nvCxnSpPr>
            <p:cNvPr id="15" name="直接箭头连接符 14"/>
            <p:cNvCxnSpPr/>
            <p:nvPr/>
          </p:nvCxnSpPr>
          <p:spPr>
            <a:xfrm>
              <a:off x="4841601" y="2754472"/>
              <a:ext cx="0" cy="6535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7220829" y="3714946"/>
              <a:ext cx="1827478" cy="14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65554" y="2388587"/>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噪声</a:t>
              </a:r>
            </a:p>
          </p:txBody>
        </p:sp>
        <p:cxnSp>
          <p:nvCxnSpPr>
            <p:cNvPr id="24" name="直接箭头连接符 23"/>
            <p:cNvCxnSpPr/>
            <p:nvPr/>
          </p:nvCxnSpPr>
          <p:spPr>
            <a:xfrm>
              <a:off x="3892467" y="3714946"/>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155458" y="4035378"/>
              <a:ext cx="0" cy="7351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71494" y="4781285"/>
              <a:ext cx="1869162" cy="369332"/>
            </a:xfrm>
            <a:prstGeom prst="rect">
              <a:avLst/>
            </a:prstGeom>
            <a:noFill/>
          </p:spPr>
          <p:txBody>
            <a:bodyPr wrap="square" rtlCol="0">
              <a:spAutoFit/>
            </a:bodyPr>
            <a:lstStyle/>
            <a:p>
              <a:r>
                <a:rPr lang="zh-CN" altLang="en-US" dirty="0">
                  <a:latin typeface="Microsoft YaHei" charset="-122"/>
                  <a:ea typeface="Microsoft YaHei" charset="-122"/>
                  <a:cs typeface="Microsoft YaHei" charset="-122"/>
                </a:rPr>
                <a:t>载波</a:t>
              </a:r>
            </a:p>
          </p:txBody>
        </p:sp>
      </p:grpSp>
      <p:sp>
        <p:nvSpPr>
          <p:cNvPr id="19" name="文本框 2"/>
          <p:cNvSpPr txBox="1"/>
          <p:nvPr>
            <p:custDataLst>
              <p:tags r:id="rId1"/>
            </p:custDataLst>
          </p:nvPr>
        </p:nvSpPr>
        <p:spPr>
          <a:xfrm>
            <a:off x="204828" y="376083"/>
            <a:ext cx="370880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6.5.1</a:t>
            </a:r>
            <a:r>
              <a:rPr lang="zh-CN" altLang="en-US" sz="2400" b="0" dirty="0">
                <a:solidFill>
                  <a:schemeClr val="tx1"/>
                </a:solidFill>
                <a:latin typeface="Microsoft YaHei" charset="-122"/>
                <a:ea typeface="Microsoft YaHei" charset="-122"/>
                <a:cs typeface="Microsoft YaHei" charset="-122"/>
                <a:sym typeface="+mn-ea"/>
              </a:rPr>
              <a:t> 频带传输基本概念 </a:t>
            </a:r>
            <a:endParaRPr lang="en-US" altLang="zh-CN" sz="2400" b="0" dirty="0">
              <a:solidFill>
                <a:schemeClr val="tx1"/>
              </a:solidFill>
              <a:latin typeface="Microsoft YaHei" charset="-122"/>
              <a:ea typeface="Microsoft YaHei" charset="-122"/>
              <a:cs typeface="Microsoft YaHei" charset="-122"/>
              <a:sym typeface="+mn-ea"/>
            </a:endParaRPr>
          </a:p>
        </p:txBody>
      </p:sp>
      <p:sp>
        <p:nvSpPr>
          <p:cNvPr id="20" name="文本框 19"/>
          <p:cNvSpPr txBox="1"/>
          <p:nvPr/>
        </p:nvSpPr>
        <p:spPr>
          <a:xfrm>
            <a:off x="204828" y="1304572"/>
            <a:ext cx="11590932" cy="581057"/>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一、数字</a:t>
            </a:r>
            <a:r>
              <a:rPr lang="zh-CN" altLang="en-US" sz="2400" dirty="0">
                <a:latin typeface="Microsoft YaHei" charset="-122"/>
                <a:ea typeface="Microsoft YaHei" charset="-122"/>
                <a:cs typeface="Microsoft YaHei" charset="-122"/>
              </a:rPr>
              <a:t>调制</a:t>
            </a:r>
            <a:r>
              <a:rPr lang="zh-CN" altLang="en-US" sz="2400">
                <a:latin typeface="Microsoft YaHei" charset="-122"/>
                <a:ea typeface="Microsoft YaHei" charset="-122"/>
                <a:cs typeface="Microsoft YaHei" charset="-122"/>
              </a:rPr>
              <a:t>系统基本结构</a:t>
            </a:r>
            <a:endParaRPr lang="zh-CN" altLang="en-US" sz="2400" dirty="0">
              <a:latin typeface="Microsoft YaHei" charset="-122"/>
              <a:ea typeface="Microsoft YaHei" charset="-122"/>
              <a:cs typeface="Microsoft YaHei" charset="-122"/>
            </a:endParaRPr>
          </a:p>
        </p:txBody>
      </p:sp>
      <p:sp>
        <p:nvSpPr>
          <p:cNvPr id="22" name="文本框 21"/>
          <p:cNvSpPr txBox="1"/>
          <p:nvPr/>
        </p:nvSpPr>
        <p:spPr>
          <a:xfrm>
            <a:off x="8777931" y="442395"/>
            <a:ext cx="1441110" cy="307777"/>
          </a:xfrm>
          <a:prstGeom prst="rect">
            <a:avLst/>
          </a:prstGeom>
          <a:noFill/>
        </p:spPr>
        <p:txBody>
          <a:bodyPr wrap="square" rtlCol="0">
            <a:spAutoFit/>
          </a:bodyPr>
          <a:lstStyle/>
          <a:p>
            <a:r>
              <a:rPr kumimoji="1" lang="zh-CN" altLang="en-US" sz="1400" dirty="0">
                <a:latin typeface="Microsoft YaHei" charset="-122"/>
                <a:ea typeface="Microsoft YaHei" charset="-122"/>
                <a:cs typeface="Microsoft YaHei" charset="-122"/>
              </a:rPr>
              <a:t>频带传输</a:t>
            </a:r>
          </a:p>
        </p:txBody>
      </p:sp>
      <p:sp>
        <p:nvSpPr>
          <p:cNvPr id="23" name="左大括号 22"/>
          <p:cNvSpPr/>
          <p:nvPr/>
        </p:nvSpPr>
        <p:spPr>
          <a:xfrm>
            <a:off x="9665105" y="210658"/>
            <a:ext cx="332799" cy="73431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1400">
              <a:latin typeface="Microsoft YaHei" charset="-122"/>
              <a:ea typeface="Microsoft YaHei" charset="-122"/>
              <a:cs typeface="Microsoft YaHei" charset="-122"/>
            </a:endParaRPr>
          </a:p>
        </p:txBody>
      </p:sp>
      <p:sp>
        <p:nvSpPr>
          <p:cNvPr id="25" name="文本框 24"/>
          <p:cNvSpPr txBox="1"/>
          <p:nvPr/>
        </p:nvSpPr>
        <p:spPr>
          <a:xfrm>
            <a:off x="9997904" y="46899"/>
            <a:ext cx="2194096" cy="1061829"/>
          </a:xfrm>
          <a:prstGeom prst="rect">
            <a:avLst/>
          </a:prstGeom>
          <a:noFill/>
        </p:spPr>
        <p:txBody>
          <a:bodyPr wrap="square" rtlCol="0">
            <a:spAutoFit/>
          </a:bodyPr>
          <a:lstStyle/>
          <a:p>
            <a:pPr>
              <a:lnSpc>
                <a:spcPct val="150000"/>
              </a:lnSpc>
            </a:pPr>
            <a:r>
              <a:rPr kumimoji="1" lang="zh-CN" altLang="en-US" sz="1400" dirty="0">
                <a:solidFill>
                  <a:srgbClr val="FF0000"/>
                </a:solidFill>
                <a:latin typeface="Microsoft YaHei" charset="-122"/>
                <a:ea typeface="Microsoft YaHei" charset="-122"/>
                <a:cs typeface="Microsoft YaHei" charset="-122"/>
              </a:rPr>
              <a:t>频带传输</a:t>
            </a:r>
            <a:r>
              <a:rPr kumimoji="1" lang="zh-CN" altLang="en-US" sz="1400">
                <a:solidFill>
                  <a:srgbClr val="FF0000"/>
                </a:solidFill>
                <a:latin typeface="Microsoft YaHei" charset="-122"/>
                <a:ea typeface="Microsoft YaHei" charset="-122"/>
                <a:cs typeface="Microsoft YaHei" charset="-122"/>
              </a:rPr>
              <a:t>基本概念</a:t>
            </a: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endParaRPr kumimoji="1" lang="en-US" altLang="zh-CN" sz="1400" dirty="0">
              <a:solidFill>
                <a:srgbClr val="FF0000"/>
              </a:solidFill>
              <a:latin typeface="Microsoft YaHei" charset="-122"/>
              <a:ea typeface="Microsoft YaHei" charset="-122"/>
              <a:cs typeface="Microsoft YaHei" charset="-122"/>
            </a:endParaRPr>
          </a:p>
          <a:p>
            <a:pPr>
              <a:lnSpc>
                <a:spcPct val="150000"/>
              </a:lnSpc>
            </a:pPr>
            <a:r>
              <a:rPr kumimoji="1" lang="zh-CN" altLang="en-US" sz="1400" dirty="0">
                <a:latin typeface="Microsoft YaHei" charset="-122"/>
                <a:ea typeface="Microsoft YaHei" charset="-122"/>
                <a:cs typeface="Microsoft YaHei" charset="-122"/>
              </a:rPr>
              <a:t>频带传输中三种调制方式</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、移动 </a:t>
            </a:r>
            <a:r>
              <a:rPr lang="en-US" altLang="zh-CN" sz="2400" b="0" dirty="0">
                <a:solidFill>
                  <a:schemeClr val="tx1"/>
                </a:solidFill>
                <a:latin typeface="Microsoft YaHei" charset="-122"/>
                <a:ea typeface="Microsoft YaHei" charset="-122"/>
                <a:cs typeface="Microsoft YaHei" charset="-122"/>
              </a:rPr>
              <a:t>Ad Hoc </a:t>
            </a:r>
            <a:r>
              <a:rPr lang="zh-CN" altLang="en-US" sz="2400" b="0" dirty="0">
                <a:solidFill>
                  <a:schemeClr val="tx1"/>
                </a:solidFill>
                <a:latin typeface="Microsoft YaHei" charset="-122"/>
                <a:ea typeface="Microsoft YaHei" charset="-122"/>
                <a:cs typeface="Microsoft YaHei" charset="-122"/>
              </a:rPr>
              <a:t>网络中的每个结点都兼有路由器和（    ）两种功能。</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8547711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1</a:t>
            </a:r>
            <a:r>
              <a:rPr lang="zh-CN" altLang="en-US" sz="2400" b="0" dirty="0">
                <a:solidFill>
                  <a:schemeClr val="tx1"/>
                </a:solidFill>
                <a:latin typeface="Microsoft YaHei" charset="-122"/>
                <a:ea typeface="Microsoft YaHei" charset="-122"/>
                <a:cs typeface="Microsoft YaHei" charset="-122"/>
              </a:rPr>
              <a:t>、移动 </a:t>
            </a:r>
            <a:r>
              <a:rPr lang="en-US" altLang="zh-CN" sz="2400" b="0" dirty="0">
                <a:solidFill>
                  <a:schemeClr val="tx1"/>
                </a:solidFill>
                <a:latin typeface="Microsoft YaHei" charset="-122"/>
                <a:ea typeface="Microsoft YaHei" charset="-122"/>
                <a:cs typeface="Microsoft YaHei" charset="-122"/>
              </a:rPr>
              <a:t>Ad Hoc </a:t>
            </a:r>
            <a:r>
              <a:rPr lang="zh-CN" altLang="en-US" sz="2400" b="0" dirty="0">
                <a:solidFill>
                  <a:schemeClr val="tx1"/>
                </a:solidFill>
                <a:latin typeface="Microsoft YaHei" charset="-122"/>
                <a:ea typeface="Microsoft YaHei" charset="-122"/>
                <a:cs typeface="Microsoft YaHei" charset="-122"/>
              </a:rPr>
              <a:t>网络中的每个结点都兼有路由器和（ </a:t>
            </a:r>
            <a:r>
              <a:rPr lang="zh-CN" altLang="en-US" sz="2400" b="0" dirty="0">
                <a:solidFill>
                  <a:srgbClr val="FF0000"/>
                </a:solidFill>
                <a:latin typeface="Microsoft YaHei" charset="-122"/>
                <a:ea typeface="Microsoft YaHei" charset="-122"/>
                <a:cs typeface="Microsoft YaHei" charset="-122"/>
              </a:rPr>
              <a:t>主机 </a:t>
            </a:r>
            <a:r>
              <a:rPr lang="zh-CN" altLang="en-US" sz="2400" b="0" dirty="0">
                <a:solidFill>
                  <a:schemeClr val="tx1"/>
                </a:solidFill>
                <a:latin typeface="Microsoft YaHei" charset="-122"/>
                <a:ea typeface="Microsoft YaHei" charset="-122"/>
                <a:cs typeface="Microsoft YaHei" charset="-122"/>
              </a:rPr>
              <a:t>）两种功能。</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20435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、下列不属于无线网络基本组成部分的是（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无线主机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网络基础设施</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有线链路</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基站</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68155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2</a:t>
            </a:r>
            <a:r>
              <a:rPr lang="zh-CN" altLang="en-US" sz="2400" b="0" dirty="0">
                <a:solidFill>
                  <a:schemeClr val="tx1"/>
                </a:solidFill>
                <a:latin typeface="Microsoft YaHei" charset="-122"/>
                <a:ea typeface="Microsoft YaHei" charset="-122"/>
                <a:cs typeface="Microsoft YaHei" charset="-122"/>
              </a:rPr>
              <a:t>、下列不属于无线网络基本组成部分的是（    </a:t>
            </a:r>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无线主机</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网络基础设施</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有线链路</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基站</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614161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、无线主机与基站关联，并通过基站实现通信中继的无线网络通常被称为（       ）。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自组织网络</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特定网络</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基础设施模式</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D:Ad Hoc</a:t>
            </a:r>
            <a:r>
              <a:rPr lang="zh-CN" altLang="en-US" sz="2400" b="0" dirty="0">
                <a:solidFill>
                  <a:schemeClr val="tx1"/>
                </a:solidFill>
                <a:latin typeface="Microsoft YaHei" charset="-122"/>
                <a:ea typeface="Microsoft YaHei" charset="-122"/>
                <a:cs typeface="Microsoft YaHei" charset="-122"/>
              </a:rPr>
              <a:t>网络</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5793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3</a:t>
            </a:r>
            <a:r>
              <a:rPr lang="zh-CN" altLang="en-US" sz="2400" b="0" dirty="0">
                <a:solidFill>
                  <a:schemeClr val="tx1"/>
                </a:solidFill>
                <a:latin typeface="Microsoft YaHei" charset="-122"/>
                <a:ea typeface="Microsoft YaHei" charset="-122"/>
                <a:cs typeface="Microsoft YaHei" charset="-122"/>
              </a:rPr>
              <a:t>、无线主机与基站关联，并通过基站实现通信中继的无线网络通常被称为（       </a:t>
            </a:r>
            <a:r>
              <a:rPr lang="en-US" altLang="zh-CN" sz="2400" b="0" dirty="0">
                <a:solidFill>
                  <a:srgbClr val="FF0000"/>
                </a:solidFill>
                <a:latin typeface="Microsoft YaHei" charset="-122"/>
                <a:ea typeface="Microsoft YaHei" charset="-122"/>
                <a:cs typeface="Microsoft YaHei" charset="-122"/>
              </a:rPr>
              <a:t>C</a:t>
            </a:r>
            <a:r>
              <a:rPr lang="en-US" altLang="zh-CN" sz="2400" b="0" dirty="0">
                <a:solidFill>
                  <a:schemeClr val="tx1"/>
                </a:solidFill>
                <a:latin typeface="Microsoft YaHei" charset="-122"/>
                <a:ea typeface="Microsoft YaHei" charset="-122"/>
                <a:cs typeface="Microsoft YaHei" charset="-122"/>
              </a:rPr>
              <a:t>  </a:t>
            </a:r>
            <a:r>
              <a:rPr lang="zh-CN" altLang="en-US" sz="2400" b="0" dirty="0">
                <a:solidFill>
                  <a:schemeClr val="tx1"/>
                </a:solidFill>
                <a:latin typeface="Microsoft YaHei" charset="-122"/>
                <a:ea typeface="Microsoft YaHei" charset="-122"/>
                <a:cs typeface="Microsoft YaHei" charset="-122"/>
              </a:rPr>
              <a:t>）。  </a:t>
            </a:r>
            <a:r>
              <a:rPr lang="zh-CN" altLang="en-US" sz="2400" b="0" dirty="0">
                <a:solidFill>
                  <a:srgbClr val="FF0000"/>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endParaRP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a:p>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自组织网络</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特定网络</a:t>
            </a:r>
            <a:endParaRPr lang="en-US" altLang="zh-CN" sz="2400" b="0" dirty="0">
              <a:solidFill>
                <a:schemeClr val="tx1"/>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rgbClr val="FF0000"/>
                </a:solidFill>
                <a:latin typeface="Microsoft YaHei" charset="-122"/>
                <a:ea typeface="Microsoft YaHei" charset="-122"/>
                <a:cs typeface="Microsoft YaHei" charset="-122"/>
              </a:rPr>
              <a:t>C:</a:t>
            </a:r>
            <a:r>
              <a:rPr lang="zh-CN" altLang="en-US" sz="2400" b="0" dirty="0">
                <a:solidFill>
                  <a:srgbClr val="FF0000"/>
                </a:solidFill>
                <a:latin typeface="Microsoft YaHei" charset="-122"/>
                <a:ea typeface="Microsoft YaHei" charset="-122"/>
                <a:cs typeface="Microsoft YaHei" charset="-122"/>
              </a:rPr>
              <a:t>基础设施模式</a:t>
            </a:r>
            <a:endParaRPr lang="en-US" altLang="zh-CN" sz="2400" b="0" dirty="0">
              <a:solidFill>
                <a:srgbClr val="FF0000"/>
              </a:solidFill>
              <a:latin typeface="Microsoft YaHei" charset="-122"/>
              <a:ea typeface="Microsoft YaHei" charset="-122"/>
              <a:cs typeface="Microsoft YaHei" charset="-122"/>
            </a:endParaRPr>
          </a:p>
          <a:p>
            <a:endParaRPr lang="zh-CN" altLang="en-US" sz="2400" b="0" dirty="0">
              <a:solidFill>
                <a:schemeClr val="tx1"/>
              </a:solidFill>
              <a:latin typeface="Microsoft YaHei" charset="-122"/>
              <a:ea typeface="Microsoft YaHei" charset="-122"/>
              <a:cs typeface="Microsoft YaHei" charset="-122"/>
            </a:endParaRPr>
          </a:p>
          <a:p>
            <a:r>
              <a:rPr lang="en-US" altLang="zh-CN" sz="2400" b="0" dirty="0">
                <a:solidFill>
                  <a:schemeClr val="tx1"/>
                </a:solidFill>
                <a:latin typeface="Microsoft YaHei" charset="-122"/>
                <a:ea typeface="Microsoft YaHei" charset="-122"/>
                <a:cs typeface="Microsoft YaHei" charset="-122"/>
              </a:rPr>
              <a:t>D:Ad Hoc</a:t>
            </a:r>
            <a:r>
              <a:rPr lang="zh-CN" altLang="en-US" sz="2400" b="0" dirty="0">
                <a:solidFill>
                  <a:schemeClr val="tx1"/>
                </a:solidFill>
                <a:latin typeface="Microsoft YaHei" charset="-122"/>
                <a:ea typeface="Microsoft YaHei" charset="-122"/>
                <a:cs typeface="Microsoft YaHei" charset="-122"/>
              </a:rPr>
              <a:t>网络</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79570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、有线网络与无线网络的重要区别主要在（）</a:t>
            </a:r>
            <a:r>
              <a:rPr lang="en-US" altLang="zh-CN" sz="2400" b="0" dirty="0">
                <a:solidFill>
                  <a:schemeClr val="tx1"/>
                </a:solidFill>
                <a:latin typeface="Microsoft YaHei" charset="-122"/>
                <a:ea typeface="Microsoft YaHei" charset="-122"/>
                <a:cs typeface="Microsoft YaHei" charset="-122"/>
              </a:rPr>
              <a:t>1904</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chemeClr val="tx1"/>
                </a:solidFill>
                <a:latin typeface="Microsoft YaHei" charset="-122"/>
                <a:ea typeface="Microsoft YaHei" charset="-122"/>
                <a:cs typeface="Microsoft YaHei" charset="-122"/>
              </a:rPr>
              <a:t>A:</a:t>
            </a:r>
            <a:r>
              <a:rPr lang="zh-CN" altLang="en-US" sz="2400" b="0" dirty="0">
                <a:solidFill>
                  <a:schemeClr val="tx1"/>
                </a:solidFill>
                <a:latin typeface="Microsoft YaHei" charset="-122"/>
                <a:ea typeface="Microsoft YaHei" charset="-122"/>
                <a:cs typeface="Microsoft YaHei" charset="-122"/>
              </a:rPr>
              <a:t>数据链路层和物理层</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应用层和物理层</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网络层和数据链路层</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传输层和网络层</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22971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rPr>
              <a:t>4</a:t>
            </a:r>
            <a:r>
              <a:rPr lang="zh-CN" altLang="en-US" sz="2400" b="0" dirty="0">
                <a:solidFill>
                  <a:schemeClr val="tx1"/>
                </a:solidFill>
                <a:latin typeface="Microsoft YaHei" charset="-122"/>
                <a:ea typeface="Microsoft YaHei" charset="-122"/>
                <a:cs typeface="Microsoft YaHei" charset="-122"/>
              </a:rPr>
              <a:t>、有线网络与无线网络的重要区别主要在（）</a:t>
            </a:r>
            <a:r>
              <a:rPr lang="en-US" altLang="zh-CN" sz="2400" b="0" dirty="0">
                <a:solidFill>
                  <a:schemeClr val="tx1"/>
                </a:solidFill>
                <a:latin typeface="Microsoft YaHei" charset="-122"/>
                <a:ea typeface="Microsoft YaHei" charset="-122"/>
                <a:cs typeface="Microsoft YaHei" charset="-122"/>
              </a:rPr>
              <a:t>1904</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a:solidFill>
                  <a:srgbClr val="FF0000"/>
                </a:solidFill>
                <a:latin typeface="Microsoft YaHei" charset="-122"/>
                <a:ea typeface="Microsoft YaHei" charset="-122"/>
                <a:cs typeface="Microsoft YaHei" charset="-122"/>
              </a:rPr>
              <a:t>A:</a:t>
            </a:r>
            <a:r>
              <a:rPr lang="zh-CN" altLang="en-US" sz="2400" b="0" dirty="0">
                <a:solidFill>
                  <a:srgbClr val="FF0000"/>
                </a:solidFill>
                <a:latin typeface="Microsoft YaHei" charset="-122"/>
                <a:ea typeface="Microsoft YaHei" charset="-122"/>
                <a:cs typeface="Microsoft YaHei" charset="-122"/>
              </a:rPr>
              <a:t>数据链路层和物理层</a:t>
            </a:r>
          </a:p>
          <a:p>
            <a:pPr>
              <a:lnSpc>
                <a:spcPct val="150000"/>
              </a:lnSpc>
            </a:pP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应用层和物理层</a:t>
            </a:r>
          </a:p>
          <a:p>
            <a:pPr>
              <a:lnSpc>
                <a:spcPct val="150000"/>
              </a:lnSpc>
            </a:pP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网络层和数据链路层</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传输层和网络层</a:t>
            </a:r>
          </a:p>
          <a:p>
            <a:pPr>
              <a:lnSpc>
                <a:spcPct val="150000"/>
              </a:lnSpc>
            </a:pPr>
            <a:endParaRPr lang="en-US" altLang="zh-CN" sz="2400" b="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891615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121408" y="3462546"/>
            <a:ext cx="247820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无线与移动网络</a:t>
            </a:r>
          </a:p>
        </p:txBody>
      </p:sp>
      <p:sp>
        <p:nvSpPr>
          <p:cNvPr id="28" name="左大括号 27"/>
          <p:cNvSpPr/>
          <p:nvPr/>
        </p:nvSpPr>
        <p:spPr>
          <a:xfrm>
            <a:off x="4854633" y="2030832"/>
            <a:ext cx="548640" cy="332509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文本框 28"/>
          <p:cNvSpPr txBox="1"/>
          <p:nvPr/>
        </p:nvSpPr>
        <p:spPr>
          <a:xfrm>
            <a:off x="5658291" y="2004877"/>
            <a:ext cx="401772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无线网络</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移动网络</a:t>
            </a:r>
          </a:p>
          <a:p>
            <a:pPr>
              <a:lnSpc>
                <a:spcPct val="150000"/>
              </a:lnSpc>
            </a:pPr>
            <a:r>
              <a:rPr kumimoji="1" lang="zh-CN" altLang="en-US" sz="2400" dirty="0">
                <a:latin typeface="Microsoft YaHei" charset="-122"/>
                <a:ea typeface="Microsoft YaHei" charset="-122"/>
                <a:cs typeface="Microsoft YaHei" charset="-122"/>
              </a:rPr>
              <a:t>无线局域网 </a:t>
            </a:r>
            <a:r>
              <a:rPr kumimoji="1" lang="en-US" altLang="zh-CN" sz="2400" dirty="0">
                <a:latin typeface="Microsoft YaHei" charset="-122"/>
                <a:ea typeface="Microsoft YaHei" charset="-122"/>
                <a:cs typeface="Microsoft YaHei" charset="-122"/>
              </a:rPr>
              <a:t>IEEE 802.11</a:t>
            </a:r>
          </a:p>
          <a:p>
            <a:pPr>
              <a:lnSpc>
                <a:spcPct val="150000"/>
              </a:lnSpc>
            </a:pPr>
            <a:r>
              <a:rPr kumimoji="1" lang="zh-CN" altLang="en-US" sz="2400" dirty="0">
                <a:latin typeface="Microsoft YaHei" charset="-122"/>
                <a:ea typeface="Microsoft YaHei" charset="-122"/>
                <a:cs typeface="Microsoft YaHei" charset="-122"/>
              </a:rPr>
              <a:t>蜂窝网络</a:t>
            </a:r>
          </a:p>
          <a:p>
            <a:pPr>
              <a:lnSpc>
                <a:spcPct val="150000"/>
              </a:lnSpc>
            </a:pPr>
            <a:r>
              <a:rPr kumimoji="1" lang="zh-CN" altLang="en-US" sz="2400" dirty="0">
                <a:latin typeface="Microsoft YaHei" charset="-122"/>
                <a:ea typeface="Microsoft YaHei" charset="-122"/>
                <a:cs typeface="Microsoft YaHei" charset="-122"/>
              </a:rPr>
              <a:t>移动</a:t>
            </a:r>
            <a:r>
              <a:rPr kumimoji="1" lang="en-US" altLang="zh-CN" sz="2400" dirty="0">
                <a:latin typeface="Microsoft YaHei" charset="-122"/>
                <a:ea typeface="Microsoft YaHei" charset="-122"/>
                <a:cs typeface="Microsoft YaHei" charset="-122"/>
              </a:rPr>
              <a:t>IP</a:t>
            </a:r>
            <a:r>
              <a:rPr kumimoji="1" lang="zh-CN" altLang="en-US" sz="2400" dirty="0">
                <a:latin typeface="Microsoft YaHei" charset="-122"/>
                <a:ea typeface="Microsoft YaHei" charset="-122"/>
                <a:cs typeface="Microsoft YaHei" charset="-122"/>
              </a:rPr>
              <a:t>网络</a:t>
            </a:r>
          </a:p>
          <a:p>
            <a:pPr>
              <a:lnSpc>
                <a:spcPct val="150000"/>
              </a:lnSpc>
            </a:pPr>
            <a:r>
              <a:rPr kumimoji="1" lang="zh-CN" altLang="en-US" sz="2400" dirty="0">
                <a:latin typeface="Microsoft YaHei" charset="-122"/>
                <a:ea typeface="Microsoft YaHei" charset="-122"/>
                <a:cs typeface="Microsoft YaHei" charset="-122"/>
              </a:rPr>
              <a:t>其他典型无线网络简介</a:t>
            </a:r>
          </a:p>
        </p:txBody>
      </p:sp>
    </p:spTree>
    <p:custDataLst>
      <p:tags r:id="rId1"/>
    </p:custDataLst>
    <p:extLst>
      <p:ext uri="{BB962C8B-B14F-4D97-AF65-F5344CB8AC3E}">
        <p14:creationId xmlns:p14="http://schemas.microsoft.com/office/powerpoint/2010/main" val="2047854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645D9D7-20EC-4F4A-9101-8B812A5E441D}"/>
              </a:ext>
            </a:extLst>
          </p:cNvPr>
          <p:cNvSpPr txBox="1"/>
          <p:nvPr/>
        </p:nvSpPr>
        <p:spPr>
          <a:xfrm>
            <a:off x="2966224" y="3365123"/>
            <a:ext cx="1857607"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移动网络</a:t>
            </a:r>
          </a:p>
        </p:txBody>
      </p:sp>
      <p:sp>
        <p:nvSpPr>
          <p:cNvPr id="8" name="左大括号 7">
            <a:extLst>
              <a:ext uri="{FF2B5EF4-FFF2-40B4-BE49-F238E27FC236}">
                <a16:creationId xmlns:a16="http://schemas.microsoft.com/office/drawing/2014/main" id="{5966472E-BF98-A143-B5E6-BC3FF18880F7}"/>
              </a:ext>
            </a:extLst>
          </p:cNvPr>
          <p:cNvSpPr/>
          <p:nvPr/>
        </p:nvSpPr>
        <p:spPr>
          <a:xfrm>
            <a:off x="4600278" y="2832410"/>
            <a:ext cx="447106" cy="152709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0" name="文本框 9">
            <a:extLst>
              <a:ext uri="{FF2B5EF4-FFF2-40B4-BE49-F238E27FC236}">
                <a16:creationId xmlns:a16="http://schemas.microsoft.com/office/drawing/2014/main" id="{B3F36A86-82C1-C640-8E7C-8DB0801C1C70}"/>
              </a:ext>
            </a:extLst>
          </p:cNvPr>
          <p:cNvSpPr txBox="1"/>
          <p:nvPr/>
        </p:nvSpPr>
        <p:spPr>
          <a:xfrm>
            <a:off x="5047384" y="2670450"/>
            <a:ext cx="5524501" cy="1689052"/>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移动网络基本原理</a:t>
            </a:r>
            <a:endParaRPr kumimoji="1" lang="en-US" altLang="zh-CN" sz="2400" dirty="0">
              <a:solidFill>
                <a:srgbClr val="FF0000"/>
              </a:solidFill>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寻址</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移动结点的路由选择</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11694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6585</TotalTime>
  <Words>10516</Words>
  <Application>Microsoft Macintosh PowerPoint</Application>
  <PresentationFormat>宽屏</PresentationFormat>
  <Paragraphs>1735</Paragraphs>
  <Slides>169</Slides>
  <Notes>71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169</vt:i4>
      </vt:variant>
    </vt:vector>
  </HeadingPairs>
  <TitlesOfParts>
    <vt:vector size="178" baseType="lpstr">
      <vt:lpstr>黑体</vt:lpstr>
      <vt:lpstr>华文黑体</vt:lpstr>
      <vt:lpstr>手札体-简粗体</vt:lpstr>
      <vt:lpstr>Microsoft YaHei</vt:lpstr>
      <vt:lpstr>Arial</vt:lpstr>
      <vt:lpstr>Calibri</vt:lpstr>
      <vt:lpstr>Calibri Light</vt:lpstr>
      <vt:lpstr>Helvetica Neue For Number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635</cp:revision>
  <dcterms:created xsi:type="dcterms:W3CDTF">2018-07-13T08:58:18Z</dcterms:created>
  <dcterms:modified xsi:type="dcterms:W3CDTF">2020-08-27T11:10:52Z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